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467" r:id="rId2"/>
    <p:sldId id="622" r:id="rId3"/>
    <p:sldId id="623" r:id="rId4"/>
    <p:sldId id="621" r:id="rId5"/>
    <p:sldId id="591" r:id="rId6"/>
    <p:sldId id="592" r:id="rId7"/>
    <p:sldId id="615" r:id="rId8"/>
    <p:sldId id="594" r:id="rId9"/>
    <p:sldId id="558" r:id="rId10"/>
    <p:sldId id="587" r:id="rId11"/>
    <p:sldId id="597" r:id="rId12"/>
    <p:sldId id="561" r:id="rId13"/>
    <p:sldId id="598" r:id="rId14"/>
    <p:sldId id="579" r:id="rId15"/>
    <p:sldId id="603" r:id="rId16"/>
    <p:sldId id="600" r:id="rId17"/>
    <p:sldId id="599" r:id="rId18"/>
    <p:sldId id="605" r:id="rId19"/>
    <p:sldId id="606" r:id="rId20"/>
    <p:sldId id="617" r:id="rId21"/>
    <p:sldId id="607" r:id="rId22"/>
    <p:sldId id="610" r:id="rId23"/>
    <p:sldId id="616" r:id="rId24"/>
    <p:sldId id="611" r:id="rId25"/>
    <p:sldId id="61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D9CED26-3C5D-8643-9E1E-582E57D9AD69}">
          <p14:sldIdLst>
            <p14:sldId id="467"/>
            <p14:sldId id="622"/>
            <p14:sldId id="623"/>
            <p14:sldId id="621"/>
            <p14:sldId id="591"/>
          </p14:sldIdLst>
        </p14:section>
        <p14:section name="OP" id="{1608AB8E-F490-824B-A455-085664236DFE}">
          <p14:sldIdLst>
            <p14:sldId id="592"/>
            <p14:sldId id="615"/>
          </p14:sldIdLst>
        </p14:section>
        <p14:section name="Tools" id="{557FCB89-76B5-904B-AF1E-DB8578455E0D}">
          <p14:sldIdLst>
            <p14:sldId id="594"/>
            <p14:sldId id="558"/>
            <p14:sldId id="587"/>
          </p14:sldIdLst>
        </p14:section>
        <p14:section name="config" id="{576E2A8D-1744-974F-9FEF-3540396E3803}">
          <p14:sldIdLst>
            <p14:sldId id="597"/>
            <p14:sldId id="561"/>
          </p14:sldIdLst>
        </p14:section>
        <p14:section name="data recipes" id="{4C85F4EC-F30A-DD43-A8AB-52175B6DABC4}">
          <p14:sldIdLst>
            <p14:sldId id="598"/>
            <p14:sldId id="579"/>
            <p14:sldId id="603"/>
          </p14:sldIdLst>
        </p14:section>
        <p14:section name="data-in-the-loop" id="{1FB6E04A-E6D0-C541-865F-B289538DCCC4}">
          <p14:sldIdLst>
            <p14:sldId id="600"/>
            <p14:sldId id="599"/>
          </p14:sldIdLst>
        </p14:section>
        <p14:section name="optimization" id="{F8B3FF3A-2374-1545-85C0-2F6A1FFCA8D4}">
          <p14:sldIdLst>
            <p14:sldId id="605"/>
            <p14:sldId id="606"/>
            <p14:sldId id="617"/>
            <p14:sldId id="607"/>
            <p14:sldId id="610"/>
            <p14:sldId id="616"/>
          </p14:sldIdLst>
        </p14:section>
        <p14:section name="Future" id="{FB4B892F-F772-4340-852B-326A5027ECD9}">
          <p14:sldIdLst>
            <p14:sldId id="611"/>
            <p14:sldId id="6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CD6"/>
    <a:srgbClr val="FFCE6D"/>
    <a:srgbClr val="E9711A"/>
    <a:srgbClr val="FAEFE8"/>
    <a:srgbClr val="FDF2EB"/>
    <a:srgbClr val="F0F7ED"/>
    <a:srgbClr val="FFF6DB"/>
    <a:srgbClr val="497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11"/>
    <p:restoredTop sz="78653"/>
  </p:normalViewPr>
  <p:slideViewPr>
    <p:cSldViewPr snapToGrid="0">
      <p:cViewPr>
        <p:scale>
          <a:sx n="126" d="100"/>
          <a:sy n="126" d="100"/>
        </p:scale>
        <p:origin x="178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71876E-06E0-5846-A89E-C1825422F51A}" type="datetimeFigureOut">
              <a:rPr kumimoji="1" lang="zh-CN" altLang="en-US" smtClean="0"/>
              <a:t>2024/6/4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5DBDD-76B5-9A49-8577-07E846C76CF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Hi everyone! I’m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Yilun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Huang from the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Tongyi</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Lab, Alibaba Group. I’m very excited to have this opportunity to introduce our work here during SIGMOD 2024, which is Data-Juicer: A One-Stop Data Processing System for Large Language Models.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a:t>
            </a:fld>
            <a:endParaRPr kumimoji="1" lang="zh-CN" altLang="en-US"/>
          </a:p>
        </p:txBody>
      </p:sp>
    </p:spTree>
    <p:extLst>
      <p:ext uri="{BB962C8B-B14F-4D97-AF65-F5344CB8AC3E}">
        <p14:creationId xmlns:p14="http://schemas.microsoft.com/office/powerpoint/2010/main" val="506279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Analyzer is also a core tool in Data-Juicer. It helps users to analyze the datasets from different aspects.</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 the quality of datasets, it computes the distributions of OP stats.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For the diversity of datasets, it mainly counts the frequencies of different lexical combinations. And there are much more other</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useful toolkits.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10</a:t>
            </a:fld>
            <a:endParaRPr kumimoji="1" lang="zh-CN" altLang="en-US"/>
          </a:p>
        </p:txBody>
      </p:sp>
    </p:spTree>
    <p:extLst>
      <p:ext uri="{BB962C8B-B14F-4D97-AF65-F5344CB8AC3E}">
        <p14:creationId xmlns:p14="http://schemas.microsoft.com/office/powerpoint/2010/main" val="1516279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With so many OPs and tools, Data-Juicer uses a flexible config module to combine them into data processing pipelines.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11</a:t>
            </a:fld>
            <a:endParaRPr kumimoji="1" lang="zh-CN" altLang="en-US"/>
          </a:p>
        </p:txBody>
      </p:sp>
    </p:spTree>
    <p:extLst>
      <p:ext uri="{BB962C8B-B14F-4D97-AF65-F5344CB8AC3E}">
        <p14:creationId xmlns:p14="http://schemas.microsoft.com/office/powerpoint/2010/main" val="390511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Here is a typical config file in YAML format. It mainly consists of two groups.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first group contains global arguments,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such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paths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number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of</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workers.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second group is an OP list to be run during the data processing pipeline,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including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OP</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name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arguments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each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OP.</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Different categories of OPs are added into the same list. All of them define a data processing pipeline together.</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12</a:t>
            </a:fld>
            <a:endParaRPr kumimoji="1" lang="zh-CN" altLang="en-US"/>
          </a:p>
        </p:txBody>
      </p:sp>
    </p:spTree>
    <p:extLst>
      <p:ext uri="{BB962C8B-B14F-4D97-AF65-F5344CB8AC3E}">
        <p14:creationId xmlns:p14="http://schemas.microsoft.com/office/powerpoint/2010/main" val="550878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After data processing pipelines are defined, the corresponding config files can be regarded as data recipes for other users to reuse. Data-Juicer already prepared a plenty of built-in data recipes.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13</a:t>
            </a:fld>
            <a:endParaRPr kumimoji="1" lang="zh-CN" altLang="en-US"/>
          </a:p>
        </p:txBody>
      </p:sp>
    </p:spTree>
    <p:extLst>
      <p:ext uri="{BB962C8B-B14F-4D97-AF65-F5344CB8AC3E}">
        <p14:creationId xmlns:p14="http://schemas.microsoft.com/office/powerpoint/2010/main" val="1350567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These built-in data recipes are mostly for the refined pretrain or supervised finetuning datasets.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 produce these recipes, we improve the diversity and quantity by combining different datasets. For example, we combined The Pile and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RedPajama</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datasets for pretrain.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Second, we improve the quality of the collected datasets with Data-Juicer OPs and tools. We clean the datasets according to the analysis results. And we apply deduplication process on the downstream benchmarks.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14</a:t>
            </a:fld>
            <a:endParaRPr kumimoji="1" lang="zh-CN" altLang="en-US"/>
          </a:p>
        </p:txBody>
      </p:sp>
    </p:spTree>
    <p:extLst>
      <p:ext uri="{BB962C8B-B14F-4D97-AF65-F5344CB8AC3E}">
        <p14:creationId xmlns:p14="http://schemas.microsoft.com/office/powerpoint/2010/main" val="2520318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Then we evaluate the usefulness of these recipes and refined datasets by them.</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 pretrain datasets, we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compared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performance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of</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pretrained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models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with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refined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original</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figure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shows,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refined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show</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better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performance.</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 SFT datasets, we trained two models in English and Chinese. And f</a:t>
            </a:r>
            <a:r>
              <a:rPr lang="en-US" altLang="zh-CN" sz="1800" dirty="0">
                <a:effectLst/>
                <a:latin typeface="DengXian" panose="02010600030101010101" pitchFamily="2" charset="-122"/>
                <a:cs typeface="Times New Roman" panose="02020603050405020304" pitchFamily="18" charset="0"/>
              </a:rPr>
              <a:t>or both</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models, they achieve higher winning rate with less training data from refined datasets.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15</a:t>
            </a:fld>
            <a:endParaRPr kumimoji="1" lang="zh-CN" altLang="en-US"/>
          </a:p>
        </p:txBody>
      </p:sp>
    </p:spTree>
    <p:extLst>
      <p:ext uri="{BB962C8B-B14F-4D97-AF65-F5344CB8AC3E}">
        <p14:creationId xmlns:p14="http://schemas.microsoft.com/office/powerpoint/2010/main" val="3701702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How do we get our own high-quality data in general? We can put datasets into a feedback loop to generate refined datasets systematically.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16</a:t>
            </a:fld>
            <a:endParaRPr kumimoji="1" lang="zh-CN" altLang="en-US"/>
          </a:p>
        </p:txBody>
      </p:sp>
    </p:spTree>
    <p:extLst>
      <p:ext uri="{BB962C8B-B14F-4D97-AF65-F5344CB8AC3E}">
        <p14:creationId xmlns:p14="http://schemas.microsoft.com/office/powerpoint/2010/main" val="148492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Feedback loop is used to improve the data quality with feedbacks from different steps of data-model co-development.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These feedback signals can come from the analysis results of the original datasets or the refined datasets. They reflect the diversity and quality information of these datasets.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After training and evaluating a model with refined datasets, the evaluation results can be a feedback signal as well to indicate the actual performance of the refined datasets.</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These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feedback</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signal</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from</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different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stages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can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be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used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refine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recipes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higher-quality,</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 altLang="zh-CN" sz="2800" b="0" i="0" dirty="0">
                <a:solidFill>
                  <a:srgbClr val="1F2328"/>
                </a:solidFill>
                <a:effectLst/>
                <a:latin typeface="-apple-system"/>
              </a:rPr>
              <a:t>juicier, and more digestible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datasets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LLMs.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Now, this whole loop has been formed as the Data-Model </a:t>
            </a:r>
            <a:r>
              <a:rPr lang="en-US" altLang="zh-CN" sz="1800" dirty="0" err="1">
                <a:effectLst/>
                <a:latin typeface="DengXian" panose="02010600030101010101" pitchFamily="2" charset="-122"/>
                <a:cs typeface="Times New Roman" panose="02020603050405020304" pitchFamily="18" charset="0"/>
              </a:rPr>
              <a:t>SandBox</a:t>
            </a:r>
            <a:r>
              <a:rPr lang="en-US" altLang="zh-CN" sz="1800" dirty="0">
                <a:effectLst/>
                <a:latin typeface="DengXian" panose="02010600030101010101" pitchFamily="2" charset="-122"/>
                <a:cs typeface="Times New Roman" panose="02020603050405020304" pitchFamily="18" charset="0"/>
              </a:rPr>
              <a:t> in Data-Juicer, so users can run this loop easily and automatically.</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17</a:t>
            </a:fld>
            <a:endParaRPr kumimoji="1" lang="zh-CN" altLang="en-US"/>
          </a:p>
        </p:txBody>
      </p:sp>
    </p:spTree>
    <p:extLst>
      <p:ext uri="{BB962C8B-B14F-4D97-AF65-F5344CB8AC3E}">
        <p14:creationId xmlns:p14="http://schemas.microsoft.com/office/powerpoint/2010/main" val="202085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Last of all, the efficiency is important to a data processing system. So we made several optimizations to the entire system.</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18</a:t>
            </a:fld>
            <a:endParaRPr kumimoji="1" lang="zh-CN" altLang="en-US"/>
          </a:p>
        </p:txBody>
      </p:sp>
    </p:spTree>
    <p:extLst>
      <p:ext uri="{BB962C8B-B14F-4D97-AF65-F5344CB8AC3E}">
        <p14:creationId xmlns:p14="http://schemas.microsoft.com/office/powerpoint/2010/main" val="661476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 focus on the resource consuming of the data processing pipelines.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select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two well-known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popular data processing pipelines, Dolma from</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Allen.ai</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RedPajama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from</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Together.ai</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baselines.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 compared Data-Juicer with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them on both time consumption and memory occupation.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As the figures show, Data-Juicer only need about half the processing time and memory.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Therefore, the basic implementation of Data-Juicer is already efficient!</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19</a:t>
            </a:fld>
            <a:endParaRPr kumimoji="1" lang="zh-CN" altLang="en-US"/>
          </a:p>
        </p:txBody>
      </p:sp>
    </p:spTree>
    <p:extLst>
      <p:ext uri="{BB962C8B-B14F-4D97-AF65-F5344CB8AC3E}">
        <p14:creationId xmlns:p14="http://schemas.microsoft.com/office/powerpoint/2010/main" val="16109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a:t>
            </a:r>
            <a:r>
              <a:rPr kumimoji="1" lang="zh-CN" altLang="en-US" dirty="0"/>
              <a:t> </a:t>
            </a:r>
            <a:r>
              <a:rPr kumimoji="1" lang="en-US" altLang="zh-CN" dirty="0"/>
              <a:t>we</a:t>
            </a:r>
            <a:r>
              <a:rPr kumimoji="1" lang="zh-CN" altLang="en-US" dirty="0"/>
              <a:t> </a:t>
            </a:r>
            <a:r>
              <a:rPr kumimoji="1" lang="en-US" altLang="zh-CN" dirty="0"/>
              <a:t>know,</a:t>
            </a:r>
            <a:r>
              <a:rPr kumimoji="1" lang="zh-CN" altLang="en-US" dirty="0"/>
              <a:t> </a:t>
            </a:r>
            <a:r>
              <a:rPr kumimoji="1" lang="en-US" altLang="zh-CN" dirty="0"/>
              <a:t>training</a:t>
            </a:r>
            <a:r>
              <a:rPr kumimoji="1" lang="zh-CN" altLang="en-US" dirty="0"/>
              <a:t> </a:t>
            </a:r>
            <a:r>
              <a:rPr kumimoji="1" lang="en-US" altLang="zh-CN" dirty="0"/>
              <a:t>LLMs</a:t>
            </a:r>
            <a:r>
              <a:rPr kumimoji="1" lang="zh-CN" altLang="en-US" dirty="0"/>
              <a:t> </a:t>
            </a:r>
            <a:r>
              <a:rPr kumimoji="1" lang="en-US" altLang="zh-CN" dirty="0"/>
              <a:t>requires</a:t>
            </a:r>
            <a:r>
              <a:rPr kumimoji="1" lang="zh-CN" altLang="en-US" dirty="0"/>
              <a:t> </a:t>
            </a:r>
            <a:r>
              <a:rPr kumimoji="1" lang="en-US" altLang="zh-CN" dirty="0"/>
              <a:t>lots</a:t>
            </a:r>
            <a:r>
              <a:rPr kumimoji="1" lang="zh-CN" altLang="en-US" dirty="0"/>
              <a:t> </a:t>
            </a:r>
            <a:r>
              <a:rPr kumimoji="1" lang="en-US" altLang="zh-CN" dirty="0"/>
              <a:t>of</a:t>
            </a:r>
            <a:r>
              <a:rPr kumimoji="1" lang="zh-CN" altLang="en-US" dirty="0"/>
              <a:t> </a:t>
            </a:r>
            <a:r>
              <a:rPr kumimoji="1" lang="en-US" altLang="zh-CN" dirty="0"/>
              <a:t>datasets.</a:t>
            </a:r>
            <a:r>
              <a:rPr kumimoji="1" lang="zh-CN" altLang="en-US" dirty="0"/>
              <a:t> </a:t>
            </a:r>
            <a:r>
              <a:rPr kumimoji="1" lang="en-US" altLang="zh-CN" dirty="0"/>
              <a:t>As</a:t>
            </a:r>
            <a:r>
              <a:rPr kumimoji="1" lang="zh-CN" altLang="en-US" dirty="0"/>
              <a:t> </a:t>
            </a:r>
            <a:r>
              <a:rPr kumimoji="1" lang="en-US" altLang="zh-CN" dirty="0"/>
              <a:t>“garbage</a:t>
            </a:r>
            <a:r>
              <a:rPr kumimoji="1" lang="zh-CN" altLang="en-US" dirty="0"/>
              <a:t> </a:t>
            </a:r>
            <a:r>
              <a:rPr kumimoji="1" lang="en-US" altLang="zh-CN" dirty="0"/>
              <a:t>in,</a:t>
            </a:r>
            <a:r>
              <a:rPr kumimoji="1" lang="zh-CN" altLang="en-US" dirty="0"/>
              <a:t> </a:t>
            </a:r>
            <a:r>
              <a:rPr kumimoji="1" lang="en-US" altLang="zh-CN" dirty="0"/>
              <a:t>garbage</a:t>
            </a:r>
            <a:r>
              <a:rPr kumimoji="1" lang="zh-CN" altLang="en-US" dirty="0"/>
              <a:t> </a:t>
            </a:r>
            <a:r>
              <a:rPr kumimoji="1" lang="en-US" altLang="zh-CN" dirty="0"/>
              <a:t>out”</a:t>
            </a:r>
            <a:r>
              <a:rPr kumimoji="1" lang="zh-CN" altLang="en-US" dirty="0"/>
              <a:t> </a:t>
            </a:r>
            <a:r>
              <a:rPr kumimoji="1" lang="en-US" altLang="zh-CN" dirty="0"/>
              <a:t>suggests,</a:t>
            </a:r>
            <a:r>
              <a:rPr kumimoji="1" lang="zh-CN" altLang="en-US" dirty="0"/>
              <a:t> </a:t>
            </a:r>
            <a:r>
              <a:rPr kumimoji="1" lang="en-US" altLang="zh-CN" dirty="0"/>
              <a:t>data</a:t>
            </a:r>
            <a:r>
              <a:rPr kumimoji="1" lang="zh-CN" altLang="en-US" dirty="0"/>
              <a:t> </a:t>
            </a:r>
            <a:r>
              <a:rPr kumimoji="1" lang="en-US" altLang="zh-CN" dirty="0"/>
              <a:t>processing</a:t>
            </a:r>
            <a:r>
              <a:rPr kumimoji="1" lang="zh-CN" altLang="en-US" dirty="0"/>
              <a:t> </a:t>
            </a:r>
            <a:r>
              <a:rPr kumimoji="1" lang="en-US" altLang="zh-CN" dirty="0"/>
              <a:t>is</a:t>
            </a:r>
            <a:r>
              <a:rPr kumimoji="1" lang="zh-CN" altLang="en-US" dirty="0"/>
              <a:t> </a:t>
            </a:r>
            <a:r>
              <a:rPr kumimoji="1" lang="en-US" altLang="zh-CN" dirty="0"/>
              <a:t>one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most</a:t>
            </a:r>
            <a:r>
              <a:rPr kumimoji="1" lang="zh-CN" altLang="en-US" dirty="0"/>
              <a:t> </a:t>
            </a:r>
            <a:r>
              <a:rPr kumimoji="1" lang="en-US" altLang="zh-CN" dirty="0"/>
              <a:t>important</a:t>
            </a:r>
            <a:r>
              <a:rPr kumimoji="1" lang="zh-CN" altLang="en-US" dirty="0"/>
              <a:t> </a:t>
            </a:r>
            <a:r>
              <a:rPr kumimoji="1" lang="en-US" altLang="zh-CN" dirty="0"/>
              <a:t>steps</a:t>
            </a:r>
            <a:r>
              <a:rPr kumimoji="1" lang="zh-CN" altLang="en-US" dirty="0"/>
              <a:t> </a:t>
            </a:r>
            <a:r>
              <a:rPr kumimoji="1" lang="en-US" altLang="zh-CN" dirty="0"/>
              <a:t>for</a:t>
            </a:r>
            <a:r>
              <a:rPr kumimoji="1" lang="zh-CN" altLang="en-US" dirty="0"/>
              <a:t> </a:t>
            </a:r>
            <a:r>
              <a:rPr kumimoji="1" lang="en-US" altLang="zh-CN" dirty="0"/>
              <a:t>LLMs.</a:t>
            </a:r>
            <a:r>
              <a:rPr kumimoji="1" lang="zh-CN" altLang="en-US" dirty="0"/>
              <a:t> </a:t>
            </a:r>
            <a:r>
              <a:rPr kumimoji="1" lang="en-US" altLang="zh-CN" dirty="0"/>
              <a:t>But</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many</a:t>
            </a:r>
            <a:r>
              <a:rPr kumimoji="1" lang="zh-CN" altLang="en-US" dirty="0"/>
              <a:t> </a:t>
            </a:r>
            <a:r>
              <a:rPr kumimoji="1" lang="en-US" altLang="zh-CN" dirty="0"/>
              <a:t>challenges</a:t>
            </a:r>
            <a:r>
              <a:rPr kumimoji="1" lang="zh-CN" altLang="en-US" dirty="0"/>
              <a:t> </a:t>
            </a:r>
            <a:r>
              <a:rPr kumimoji="1" lang="en-US" altLang="zh-CN" dirty="0"/>
              <a:t>in</a:t>
            </a:r>
            <a:r>
              <a:rPr kumimoji="1" lang="zh-CN" altLang="en-US" dirty="0"/>
              <a:t> </a:t>
            </a:r>
            <a:r>
              <a:rPr kumimoji="1" lang="en-US" altLang="zh-CN" dirty="0"/>
              <a:t>converting</a:t>
            </a:r>
            <a:r>
              <a:rPr kumimoji="1" lang="zh-CN" altLang="en-US" dirty="0"/>
              <a:t> </a:t>
            </a:r>
            <a:r>
              <a:rPr kumimoji="1" lang="en-US" altLang="zh-CN" dirty="0"/>
              <a:t>lots</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excellent</a:t>
            </a:r>
            <a:r>
              <a:rPr kumimoji="1" lang="zh-CN" altLang="en-US" dirty="0"/>
              <a:t> </a:t>
            </a:r>
            <a:r>
              <a:rPr kumimoji="1" lang="en-US" altLang="zh-CN" dirty="0"/>
              <a:t>LLM.</a:t>
            </a:r>
          </a:p>
          <a:p>
            <a:endParaRPr kumimoji="1" lang="en-US" altLang="zh-CN" dirty="0"/>
          </a:p>
          <a:p>
            <a:r>
              <a:rPr kumimoji="1" lang="en-US" altLang="zh-CN" dirty="0"/>
              <a:t>First,</a:t>
            </a:r>
            <a:r>
              <a:rPr kumimoji="1" lang="zh-CN" altLang="en-US" dirty="0"/>
              <a:t> </a:t>
            </a:r>
            <a:r>
              <a:rPr kumimoji="1" lang="en-US" altLang="zh-CN" dirty="0"/>
              <a:t>different</a:t>
            </a:r>
            <a:r>
              <a:rPr kumimoji="1" lang="zh-CN" altLang="en-US" dirty="0"/>
              <a:t> </a:t>
            </a:r>
            <a:r>
              <a:rPr kumimoji="1" lang="en-US" altLang="zh-CN" dirty="0"/>
              <a:t>stages</a:t>
            </a:r>
            <a:r>
              <a:rPr kumimoji="1" lang="zh-CN" altLang="en-US" dirty="0"/>
              <a:t> </a:t>
            </a:r>
            <a:r>
              <a:rPr kumimoji="1" lang="en-US" altLang="zh-CN" dirty="0"/>
              <a:t>of</a:t>
            </a:r>
            <a:r>
              <a:rPr kumimoji="1" lang="zh-CN" altLang="en-US" dirty="0"/>
              <a:t> </a:t>
            </a:r>
            <a:r>
              <a:rPr kumimoji="1" lang="en-US" altLang="zh-CN" dirty="0"/>
              <a:t>training</a:t>
            </a:r>
            <a:r>
              <a:rPr kumimoji="1" lang="zh-CN" altLang="en-US" dirty="0"/>
              <a:t> </a:t>
            </a:r>
            <a:r>
              <a:rPr kumimoji="1" lang="en-US" altLang="zh-CN" dirty="0"/>
              <a:t>need</a:t>
            </a:r>
            <a:r>
              <a:rPr kumimoji="1" lang="zh-CN" altLang="en-US" dirty="0"/>
              <a:t> </a:t>
            </a:r>
            <a:r>
              <a:rPr kumimoji="1" lang="en-US" altLang="zh-CN" dirty="0"/>
              <a:t>different</a:t>
            </a:r>
            <a:r>
              <a:rPr kumimoji="1" lang="zh-CN" altLang="en-US" dirty="0"/>
              <a:t> </a:t>
            </a:r>
            <a:r>
              <a:rPr kumimoji="1" lang="en-US" altLang="zh-CN" dirty="0"/>
              <a:t>kinds</a:t>
            </a:r>
            <a:r>
              <a:rPr kumimoji="1" lang="zh-CN" altLang="en-US" dirty="0"/>
              <a:t> </a:t>
            </a:r>
            <a:r>
              <a:rPr kumimoji="1" lang="en-US" altLang="zh-CN" dirty="0"/>
              <a:t>of</a:t>
            </a:r>
            <a:r>
              <a:rPr kumimoji="1" lang="zh-CN" altLang="en-US" dirty="0"/>
              <a:t> </a:t>
            </a:r>
            <a:r>
              <a:rPr kumimoji="1" lang="en-US" altLang="zh-CN" dirty="0"/>
              <a:t>datasets,</a:t>
            </a:r>
            <a:r>
              <a:rPr kumimoji="1" lang="zh-CN" altLang="en-US" dirty="0"/>
              <a:t> </a:t>
            </a:r>
            <a:r>
              <a:rPr kumimoji="1" lang="en-US" altLang="zh-CN" dirty="0"/>
              <a:t>and</a:t>
            </a:r>
            <a:r>
              <a:rPr kumimoji="1" lang="zh-CN" altLang="en-US" dirty="0"/>
              <a:t> </a:t>
            </a:r>
            <a:r>
              <a:rPr kumimoji="1" lang="en-US" altLang="zh-CN" dirty="0"/>
              <a:t>they</a:t>
            </a:r>
            <a:r>
              <a:rPr kumimoji="1" lang="zh-CN" altLang="en-US" dirty="0"/>
              <a:t> </a:t>
            </a:r>
            <a:r>
              <a:rPr kumimoji="1" lang="en-US" altLang="zh-CN" dirty="0"/>
              <a:t>might</a:t>
            </a:r>
            <a:r>
              <a:rPr kumimoji="1" lang="zh-CN" altLang="en-US" dirty="0"/>
              <a:t> </a:t>
            </a:r>
            <a:r>
              <a:rPr kumimoji="1" lang="en-US" altLang="zh-CN" dirty="0"/>
              <a:t>come</a:t>
            </a:r>
            <a:r>
              <a:rPr kumimoji="1" lang="zh-CN" altLang="en-US" dirty="0"/>
              <a:t> </a:t>
            </a:r>
            <a:r>
              <a:rPr kumimoji="1" lang="en-US" altLang="zh-CN" dirty="0"/>
              <a:t>from</a:t>
            </a:r>
            <a:r>
              <a:rPr kumimoji="1" lang="zh-CN" altLang="en-US" dirty="0"/>
              <a:t> </a:t>
            </a:r>
            <a:r>
              <a:rPr kumimoji="1" lang="en-US" altLang="zh-CN" dirty="0"/>
              <a:t>different</a:t>
            </a:r>
            <a:r>
              <a:rPr kumimoji="1" lang="zh-CN" altLang="en-US" dirty="0"/>
              <a:t> </a:t>
            </a:r>
            <a:r>
              <a:rPr kumimoji="1" lang="en-US" altLang="zh-CN" dirty="0"/>
              <a:t>sources.</a:t>
            </a:r>
            <a:r>
              <a:rPr kumimoji="1" lang="zh-CN" altLang="en-US" dirty="0"/>
              <a:t> </a:t>
            </a:r>
            <a:r>
              <a:rPr kumimoji="1" lang="en-US" altLang="zh-CN" dirty="0"/>
              <a:t>So</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diverse</a:t>
            </a:r>
            <a:r>
              <a:rPr kumimoji="1" lang="zh-CN" altLang="en-US" dirty="0"/>
              <a:t> </a:t>
            </a:r>
            <a:r>
              <a:rPr kumimoji="1" lang="en-US" altLang="zh-CN" dirty="0"/>
              <a:t>data</a:t>
            </a:r>
            <a:r>
              <a:rPr kumimoji="1" lang="zh-CN" altLang="en-US" dirty="0"/>
              <a:t> </a:t>
            </a:r>
            <a:r>
              <a:rPr kumimoji="1" lang="en-US" altLang="zh-CN" dirty="0"/>
              <a:t>processing</a:t>
            </a:r>
            <a:r>
              <a:rPr kumimoji="1" lang="zh-CN" altLang="en-US" dirty="0"/>
              <a:t> </a:t>
            </a:r>
            <a:r>
              <a:rPr kumimoji="1" lang="en-US" altLang="zh-CN" dirty="0"/>
              <a:t>pipelines</a:t>
            </a:r>
            <a:r>
              <a:rPr kumimoji="1" lang="zh-CN" altLang="en-US" dirty="0"/>
              <a:t> </a:t>
            </a:r>
            <a:r>
              <a:rPr kumimoji="1" lang="en-US" altLang="zh-CN" dirty="0"/>
              <a:t>and</a:t>
            </a:r>
            <a:r>
              <a:rPr kumimoji="1" lang="zh-CN" altLang="en-US" dirty="0"/>
              <a:t> </a:t>
            </a:r>
            <a:r>
              <a:rPr kumimoji="1" lang="en-US" altLang="zh-CN" dirty="0"/>
              <a:t>recipes</a:t>
            </a:r>
            <a:r>
              <a:rPr kumimoji="1" lang="zh-CN" altLang="en-US" dirty="0"/>
              <a:t> </a:t>
            </a:r>
            <a:r>
              <a:rPr kumimoji="1" lang="en-US" altLang="zh-CN" dirty="0"/>
              <a:t>for</a:t>
            </a:r>
            <a:r>
              <a:rPr kumimoji="1" lang="zh-CN" altLang="en-US" dirty="0"/>
              <a:t> </a:t>
            </a:r>
            <a:r>
              <a:rPr kumimoji="1" lang="en-US" altLang="zh-CN" dirty="0"/>
              <a:t>them.</a:t>
            </a:r>
            <a:r>
              <a:rPr kumimoji="1" lang="zh-CN" altLang="en-US" dirty="0"/>
              <a:t> </a:t>
            </a:r>
            <a:r>
              <a:rPr kumimoji="1" lang="en-US" altLang="zh-CN" dirty="0"/>
              <a:t>What</a:t>
            </a:r>
            <a:r>
              <a:rPr kumimoji="1" lang="zh-CN" altLang="en-US" dirty="0"/>
              <a:t> </a:t>
            </a:r>
            <a:r>
              <a:rPr kumimoji="1" lang="en-US" altLang="zh-CN" dirty="0"/>
              <a:t>is</a:t>
            </a:r>
            <a:r>
              <a:rPr kumimoji="1" lang="zh-CN" altLang="en-US" dirty="0"/>
              <a:t> </a:t>
            </a:r>
            <a:r>
              <a:rPr kumimoji="1" lang="en-US" altLang="zh-CN" dirty="0"/>
              <a:t>worse,</a:t>
            </a:r>
            <a:r>
              <a:rPr kumimoji="1" lang="zh-CN" altLang="en-US" dirty="0"/>
              <a:t> </a:t>
            </a:r>
            <a:r>
              <a:rPr kumimoji="1" lang="en-US" altLang="zh-CN" dirty="0"/>
              <a:t>many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LLM</a:t>
            </a:r>
            <a:r>
              <a:rPr kumimoji="1" lang="zh-CN" altLang="en-US" dirty="0"/>
              <a:t> </a:t>
            </a:r>
            <a:r>
              <a:rPr kumimoji="1" lang="en-US" altLang="zh-CN" dirty="0"/>
              <a:t>works</a:t>
            </a:r>
            <a:r>
              <a:rPr kumimoji="1" lang="zh-CN" altLang="en-US" dirty="0"/>
              <a:t> </a:t>
            </a:r>
            <a:r>
              <a:rPr kumimoji="1" lang="en-US" altLang="zh-CN" dirty="0"/>
              <a:t>did</a:t>
            </a:r>
            <a:r>
              <a:rPr kumimoji="1" lang="zh-CN" altLang="en-US" dirty="0"/>
              <a:t> </a:t>
            </a:r>
            <a:r>
              <a:rPr kumimoji="1" lang="en-US" altLang="zh-CN" dirty="0"/>
              <a:t>not</a:t>
            </a:r>
            <a:r>
              <a:rPr kumimoji="1" lang="zh-CN" altLang="en-US" dirty="0"/>
              <a:t> </a:t>
            </a:r>
            <a:r>
              <a:rPr kumimoji="1" lang="en-US" altLang="zh-CN" dirty="0"/>
              <a:t>open</a:t>
            </a:r>
            <a:r>
              <a:rPr kumimoji="1" lang="zh-CN" altLang="en-US" dirty="0"/>
              <a:t> </a:t>
            </a:r>
            <a:r>
              <a:rPr kumimoji="1" lang="en-US" altLang="zh-CN" dirty="0"/>
              <a:t>source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sources</a:t>
            </a:r>
            <a:r>
              <a:rPr kumimoji="1" lang="zh-CN" altLang="en-US" dirty="0"/>
              <a:t> </a:t>
            </a:r>
            <a:r>
              <a:rPr kumimoji="1" lang="en-US" altLang="zh-CN" dirty="0"/>
              <a:t>and</a:t>
            </a:r>
            <a:r>
              <a:rPr kumimoji="1" lang="zh-CN" altLang="en-US" dirty="0"/>
              <a:t> </a:t>
            </a:r>
            <a:r>
              <a:rPr kumimoji="1" lang="en-US" altLang="zh-CN" dirty="0"/>
              <a:t>data</a:t>
            </a:r>
            <a:r>
              <a:rPr kumimoji="1" lang="zh-CN" altLang="en-US" dirty="0"/>
              <a:t> </a:t>
            </a:r>
            <a:r>
              <a:rPr kumimoji="1" lang="en-US" altLang="zh-CN" dirty="0"/>
              <a:t>processing</a:t>
            </a:r>
            <a:r>
              <a:rPr kumimoji="1" lang="zh-CN" altLang="en-US" dirty="0"/>
              <a:t> </a:t>
            </a:r>
            <a:r>
              <a:rPr kumimoji="1" lang="en-US" altLang="zh-CN" dirty="0"/>
              <a:t>pipelines</a:t>
            </a:r>
            <a:r>
              <a:rPr kumimoji="1" lang="zh-CN" altLang="en-US" dirty="0"/>
              <a:t> </a:t>
            </a:r>
            <a:r>
              <a:rPr kumimoji="1" lang="en-US" altLang="zh-CN" dirty="0"/>
              <a:t>for</a:t>
            </a:r>
            <a:r>
              <a:rPr kumimoji="1" lang="zh-CN" altLang="en-US" dirty="0"/>
              <a:t> </a:t>
            </a:r>
            <a:r>
              <a:rPr kumimoji="1" lang="en-US" altLang="zh-CN" dirty="0"/>
              <a:t>later</a:t>
            </a:r>
            <a:r>
              <a:rPr kumimoji="1" lang="zh-CN" altLang="en-US" dirty="0"/>
              <a:t> </a:t>
            </a:r>
            <a:r>
              <a:rPr kumimoji="1" lang="en-US" altLang="zh-CN" dirty="0"/>
              <a:t>researchers</a:t>
            </a:r>
            <a:r>
              <a:rPr kumimoji="1" lang="zh-CN" altLang="en-US" dirty="0"/>
              <a:t> </a:t>
            </a:r>
            <a:r>
              <a:rPr kumimoji="1" lang="en-US" altLang="zh-CN" dirty="0"/>
              <a:t>to</a:t>
            </a:r>
            <a:r>
              <a:rPr kumimoji="1" lang="zh-CN" altLang="en-US" dirty="0"/>
              <a:t> </a:t>
            </a:r>
            <a:r>
              <a:rPr kumimoji="1" lang="en-US" altLang="zh-CN" dirty="0"/>
              <a:t>follow.</a:t>
            </a:r>
            <a:r>
              <a:rPr kumimoji="1" lang="zh-CN" altLang="en-US" dirty="0"/>
              <a:t> </a:t>
            </a:r>
            <a:r>
              <a:rPr kumimoji="1" lang="en-US" altLang="zh-CN" dirty="0"/>
              <a:t>So</a:t>
            </a:r>
            <a:r>
              <a:rPr kumimoji="1" lang="zh-CN" altLang="en-US" dirty="0"/>
              <a:t> </a:t>
            </a:r>
            <a:r>
              <a:rPr kumimoji="1" lang="en-US" altLang="zh-CN" dirty="0"/>
              <a:t>nearly</a:t>
            </a:r>
            <a:r>
              <a:rPr kumimoji="1" lang="zh-CN" altLang="en-US" dirty="0"/>
              <a:t> </a:t>
            </a:r>
            <a:r>
              <a:rPr kumimoji="1" lang="en-US" altLang="zh-CN" dirty="0"/>
              <a:t>all</a:t>
            </a:r>
            <a:r>
              <a:rPr kumimoji="1" lang="zh-CN" altLang="en-US" dirty="0"/>
              <a:t> </a:t>
            </a:r>
            <a:r>
              <a:rPr kumimoji="1" lang="en-US" altLang="zh-CN" dirty="0"/>
              <a:t>LLMs</a:t>
            </a:r>
            <a:r>
              <a:rPr kumimoji="1" lang="zh-CN" altLang="en-US" dirty="0"/>
              <a:t> </a:t>
            </a:r>
            <a:r>
              <a:rPr kumimoji="1" lang="en-US" altLang="zh-CN" dirty="0"/>
              <a:t>have</a:t>
            </a:r>
            <a:r>
              <a:rPr kumimoji="1" lang="zh-CN" altLang="en-US" dirty="0"/>
              <a:t> </a:t>
            </a:r>
            <a:r>
              <a:rPr kumimoji="1" lang="en-US" altLang="zh-CN" dirty="0"/>
              <a:t>their</a:t>
            </a:r>
            <a:r>
              <a:rPr kumimoji="1" lang="zh-CN" altLang="en-US" dirty="0"/>
              <a:t> </a:t>
            </a:r>
            <a:r>
              <a:rPr kumimoji="1" lang="en-US" altLang="zh-CN" dirty="0"/>
              <a:t>own</a:t>
            </a:r>
            <a:r>
              <a:rPr kumimoji="1" lang="zh-CN" altLang="en-US" dirty="0"/>
              <a:t> </a:t>
            </a:r>
            <a:r>
              <a:rPr kumimoji="1" lang="en-US" altLang="zh-CN" dirty="0"/>
              <a:t>different</a:t>
            </a:r>
            <a:r>
              <a:rPr kumimoji="1" lang="zh-CN" altLang="en-US" dirty="0"/>
              <a:t> </a:t>
            </a:r>
            <a:r>
              <a:rPr kumimoji="1" lang="en-US" altLang="zh-CN" dirty="0"/>
              <a:t>data</a:t>
            </a:r>
            <a:r>
              <a:rPr kumimoji="1" lang="zh-CN" altLang="en-US" dirty="0"/>
              <a:t> </a:t>
            </a:r>
            <a:r>
              <a:rPr kumimoji="1" lang="en-US" altLang="zh-CN" dirty="0"/>
              <a:t>recipes</a:t>
            </a:r>
            <a:r>
              <a:rPr kumimoji="1" lang="zh-CN" altLang="en-US" dirty="0"/>
              <a:t> </a:t>
            </a:r>
            <a:r>
              <a:rPr kumimoji="1" lang="en-US" altLang="zh-CN" dirty="0"/>
              <a:t>and</a:t>
            </a:r>
            <a:r>
              <a:rPr kumimoji="1" lang="zh-CN" altLang="en-US" dirty="0"/>
              <a:t> </a:t>
            </a:r>
            <a:r>
              <a:rPr kumimoji="1" lang="en-US" altLang="zh-CN" dirty="0"/>
              <a:t>they</a:t>
            </a:r>
            <a:r>
              <a:rPr kumimoji="1" lang="zh-CN" altLang="en-US" dirty="0"/>
              <a:t> </a:t>
            </a:r>
            <a:r>
              <a:rPr kumimoji="1" lang="en-US" altLang="zh-CN" dirty="0"/>
              <a:t>can</a:t>
            </a:r>
            <a:r>
              <a:rPr kumimoji="1" lang="zh-CN" altLang="en-US" dirty="0"/>
              <a:t> </a:t>
            </a:r>
            <a:r>
              <a:rPr kumimoji="1" lang="en-US" altLang="zh-CN" dirty="0"/>
              <a:t>not</a:t>
            </a:r>
            <a:r>
              <a:rPr kumimoji="1" lang="zh-CN" altLang="en-US" dirty="0"/>
              <a:t> </a:t>
            </a:r>
            <a:r>
              <a:rPr kumimoji="1" lang="en-US" altLang="zh-CN" dirty="0"/>
              <a:t>be</a:t>
            </a:r>
            <a:r>
              <a:rPr kumimoji="1" lang="zh-CN" altLang="en-US" dirty="0"/>
              <a:t> </a:t>
            </a:r>
            <a:r>
              <a:rPr kumimoji="1" lang="en-US" altLang="zh-CN" dirty="0"/>
              <a:t>reused</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community.</a:t>
            </a:r>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a:t>
            </a:fld>
            <a:endParaRPr kumimoji="1" lang="zh-CN" altLang="en-US"/>
          </a:p>
        </p:txBody>
      </p:sp>
    </p:spTree>
    <p:extLst>
      <p:ext uri="{BB962C8B-B14F-4D97-AF65-F5344CB8AC3E}">
        <p14:creationId xmlns:p14="http://schemas.microsoft.com/office/powerpoint/2010/main" val="1911254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Furthermore, we made optimizations of OP fusion, context management and OP reordering.</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The core idea comes from three aspects. First, there are some OPs sharing the same contexts and sub-procedure. For example, both counting the number of words and computing the word repetition ratio need to split words. Second, Filters are commutative, which means if we exchange two successive filters, the processed results keep the same. Third, the fused OPs are usually more time-consuming.</a:t>
            </a:r>
          </a:p>
          <a:p>
            <a:endParaRPr lang="en-US" altLang="zh-CN" sz="1800" dirty="0">
              <a:effectLst/>
              <a:latin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So we only need to detect successive Filters group, identify</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and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fuse those fusible OPs, and put the fused OPs to the last of the group.</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20</a:t>
            </a:fld>
            <a:endParaRPr kumimoji="1" lang="zh-CN" altLang="en-US"/>
          </a:p>
        </p:txBody>
      </p:sp>
    </p:spTree>
    <p:extLst>
      <p:ext uri="{BB962C8B-B14F-4D97-AF65-F5344CB8AC3E}">
        <p14:creationId xmlns:p14="http://schemas.microsoft.com/office/powerpoint/2010/main" val="1146093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DengXian" panose="02010600030101010101" pitchFamily="2" charset="-122"/>
                <a:cs typeface="Times New Roman" panose="02020603050405020304" pitchFamily="18" charset="0"/>
              </a:rPr>
              <a:t>We evaluate the end-to-end processing performance and compared the time consumption before and after OP fusion on different sizes of datasets and number of processes. We select 14 OPs in the recipe and five of them are fusible. As the figure shows, OP fusion saves lots of processing time.</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21</a:t>
            </a:fld>
            <a:endParaRPr kumimoji="1" lang="zh-CN" altLang="en-US"/>
          </a:p>
        </p:txBody>
      </p:sp>
    </p:spTree>
    <p:extLst>
      <p:ext uri="{BB962C8B-B14F-4D97-AF65-F5344CB8AC3E}">
        <p14:creationId xmlns:p14="http://schemas.microsoft.com/office/powerpoint/2010/main" val="284515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second optimization is that Data-Juicer supports data processing in parallel. It supports ray based multi-core and multi-node distributed processing, and the experiments show that Data-Juicer is systematically scalable.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22</a:t>
            </a:fld>
            <a:endParaRPr kumimoji="1" lang="zh-CN" altLang="en-US"/>
          </a:p>
        </p:txBody>
      </p:sp>
    </p:spTree>
    <p:extLst>
      <p:ext uri="{BB962C8B-B14F-4D97-AF65-F5344CB8AC3E}">
        <p14:creationId xmlns:p14="http://schemas.microsoft.com/office/powerpoint/2010/main" val="2112249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Furthermore, some OPs are model-based. Data-Juicer makes use of CUDA to speed up these OPs. Data-Juicer also supports on-cloud distributed processing on several Alibaba Cloud products, including PAI-Designer, DLC and DSW.</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23</a:t>
            </a:fld>
            <a:endParaRPr kumimoji="1" lang="zh-CN" altLang="en-US"/>
          </a:p>
        </p:txBody>
      </p:sp>
    </p:spTree>
    <p:extLst>
      <p:ext uri="{BB962C8B-B14F-4D97-AF65-F5344CB8AC3E}">
        <p14:creationId xmlns:p14="http://schemas.microsoft.com/office/powerpoint/2010/main" val="1004812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We’re honored that this work was accepted by SIGMOD 2024 months ago. After that, we continue to enhance Data-Juicer beyond the paper.</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First of all, Data-Juicer is extended from text-only to multimodal data processing. Now it supports more modalities. Datasets in different modality can be converted and refined by Data-Juicer, and they can be easily used in multimodal models. More details about this part will be included in our oncoming tutorial on KDD 2024.</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 addition, Data-Juicer had hosted two historical competitions on Alibaba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Tianchi</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Platform about data development for LLMs. Our latest competition is in progress, which is about how to produce high-quality video datasets for Sora-like models. Welcome everyone to follow and participate in this competition!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Finally, Data-Juicer is open-source and under continuous maintenance and enhancement by our team and community. Welcome to join the Data-Juicer community!</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24</a:t>
            </a:fld>
            <a:endParaRPr kumimoji="1" lang="zh-CN" altLang="en-US"/>
          </a:p>
        </p:txBody>
      </p:sp>
    </p:spTree>
    <p:extLst>
      <p:ext uri="{BB962C8B-B14F-4D97-AF65-F5344CB8AC3E}">
        <p14:creationId xmlns:p14="http://schemas.microsoft.com/office/powerpoint/2010/main" val="1386708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DengXian" panose="02010600030101010101" pitchFamily="2" charset="-122"/>
                <a:cs typeface="Times New Roman" panose="02020603050405020304" pitchFamily="18" charset="0"/>
              </a:rPr>
              <a:t>That’s all. Thanks for your listening!</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25</a:t>
            </a:fld>
            <a:endParaRPr kumimoji="1" lang="zh-CN" altLang="en-US"/>
          </a:p>
        </p:txBody>
      </p:sp>
    </p:spTree>
    <p:extLst>
      <p:ext uri="{BB962C8B-B14F-4D97-AF65-F5344CB8AC3E}">
        <p14:creationId xmlns:p14="http://schemas.microsoft.com/office/powerpoint/2010/main" val="156926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Besides,</a:t>
            </a:r>
            <a:r>
              <a:rPr kumimoji="1" lang="zh-CN" altLang="en-US" dirty="0"/>
              <a:t> </a:t>
            </a:r>
            <a:r>
              <a:rPr kumimoji="1" lang="en-US" altLang="zh-CN" dirty="0"/>
              <a:t>training</a:t>
            </a:r>
            <a:r>
              <a:rPr kumimoji="1" lang="zh-CN" altLang="en-US" dirty="0"/>
              <a:t> </a:t>
            </a:r>
            <a:r>
              <a:rPr kumimoji="1" lang="en-US" altLang="zh-CN" dirty="0"/>
              <a:t>and</a:t>
            </a:r>
            <a:r>
              <a:rPr kumimoji="1" lang="zh-CN" altLang="en-US" dirty="0"/>
              <a:t> </a:t>
            </a:r>
            <a:r>
              <a:rPr kumimoji="1" lang="en-US" altLang="zh-CN" dirty="0"/>
              <a:t>finetuning</a:t>
            </a:r>
            <a:r>
              <a:rPr kumimoji="1" lang="zh-CN" altLang="en-US" dirty="0"/>
              <a:t> </a:t>
            </a:r>
            <a:r>
              <a:rPr kumimoji="1" lang="en-US" altLang="zh-CN" dirty="0"/>
              <a:t>a</a:t>
            </a:r>
            <a:r>
              <a:rPr kumimoji="1" lang="zh-CN" altLang="en-US" dirty="0"/>
              <a:t> </a:t>
            </a:r>
            <a:r>
              <a:rPr kumimoji="1" lang="en-US" altLang="zh-CN" dirty="0"/>
              <a:t>LLM</a:t>
            </a:r>
            <a:r>
              <a:rPr kumimoji="1" lang="zh-CN" altLang="en-US" dirty="0"/>
              <a:t> </a:t>
            </a:r>
            <a:r>
              <a:rPr kumimoji="1" lang="en-US" altLang="zh-CN" dirty="0"/>
              <a:t>requires</a:t>
            </a:r>
            <a:r>
              <a:rPr kumimoji="1" lang="zh-CN" altLang="en-US" dirty="0"/>
              <a:t> </a:t>
            </a:r>
            <a:r>
              <a:rPr kumimoji="1" lang="en-US" altLang="zh-CN" dirty="0"/>
              <a:t>TB</a:t>
            </a:r>
            <a:r>
              <a:rPr kumimoji="1" lang="zh-CN" altLang="en-US" dirty="0"/>
              <a:t> </a:t>
            </a:r>
            <a:r>
              <a:rPr kumimoji="1" lang="en-US" altLang="zh-CN" dirty="0"/>
              <a:t>tokens</a:t>
            </a:r>
            <a:r>
              <a:rPr kumimoji="1" lang="zh-CN" altLang="en-US" dirty="0"/>
              <a:t> </a:t>
            </a:r>
            <a:r>
              <a:rPr kumimoji="1" lang="en-US" altLang="zh-CN" dirty="0"/>
              <a:t>of</a:t>
            </a:r>
            <a:r>
              <a:rPr kumimoji="1" lang="zh-CN" altLang="en-US" dirty="0"/>
              <a:t> </a:t>
            </a:r>
            <a:r>
              <a:rPr kumimoji="1" lang="en-US" altLang="zh-CN" dirty="0"/>
              <a:t>datasets,</a:t>
            </a:r>
            <a:r>
              <a:rPr kumimoji="1" lang="zh-CN" altLang="en-US" dirty="0"/>
              <a:t> </a:t>
            </a:r>
            <a:r>
              <a:rPr kumimoji="1" lang="en-US" altLang="zh-CN" dirty="0"/>
              <a:t>thousands</a:t>
            </a:r>
            <a:r>
              <a:rPr kumimoji="1" lang="zh-CN" altLang="en-US" dirty="0"/>
              <a:t> </a:t>
            </a:r>
            <a:r>
              <a:rPr kumimoji="1" lang="en-US" altLang="zh-CN" dirty="0"/>
              <a:t>of</a:t>
            </a:r>
            <a:r>
              <a:rPr kumimoji="1" lang="zh-CN" altLang="en-US" dirty="0"/>
              <a:t> </a:t>
            </a:r>
            <a:r>
              <a:rPr kumimoji="1" lang="en-US" altLang="zh-CN" dirty="0"/>
              <a:t>GPUs,</a:t>
            </a:r>
            <a:r>
              <a:rPr kumimoji="1" lang="zh-CN" altLang="en-US" dirty="0"/>
              <a:t> </a:t>
            </a:r>
            <a:r>
              <a:rPr kumimoji="1" lang="en-US" altLang="zh-CN" dirty="0"/>
              <a:t>several</a:t>
            </a:r>
            <a:r>
              <a:rPr kumimoji="1" lang="zh-CN" altLang="en-US" dirty="0"/>
              <a:t> </a:t>
            </a:r>
            <a:r>
              <a:rPr kumimoji="1" lang="en-US" altLang="zh-CN" dirty="0"/>
              <a:t>weeks,</a:t>
            </a:r>
            <a:r>
              <a:rPr kumimoji="1" lang="zh-CN" altLang="en-US" dirty="0"/>
              <a:t> </a:t>
            </a:r>
            <a:r>
              <a:rPr kumimoji="1" lang="en-US" altLang="zh-CN" dirty="0"/>
              <a:t>and</a:t>
            </a:r>
            <a:r>
              <a:rPr kumimoji="1" lang="zh-CN" altLang="en-US" dirty="0"/>
              <a:t> </a:t>
            </a:r>
            <a:r>
              <a:rPr kumimoji="1" lang="en-US" altLang="zh-CN" dirty="0"/>
              <a:t>most</a:t>
            </a:r>
            <a:r>
              <a:rPr kumimoji="1" lang="zh-CN" altLang="en-US" dirty="0"/>
              <a:t> </a:t>
            </a:r>
            <a:r>
              <a:rPr kumimoji="1" lang="en-US" altLang="zh-CN" dirty="0"/>
              <a:t>importantly,</a:t>
            </a:r>
            <a:r>
              <a:rPr kumimoji="1" lang="zh-CN" altLang="en-US" dirty="0"/>
              <a:t> </a:t>
            </a:r>
            <a:r>
              <a:rPr kumimoji="1" lang="en-US" altLang="zh-CN" dirty="0"/>
              <a:t>millions</a:t>
            </a:r>
            <a:r>
              <a:rPr kumimoji="1" lang="zh-CN" altLang="en-US" dirty="0"/>
              <a:t> </a:t>
            </a:r>
            <a:r>
              <a:rPr kumimoji="1" lang="en-US" altLang="zh-CN" dirty="0"/>
              <a:t>of</a:t>
            </a:r>
            <a:r>
              <a:rPr kumimoji="1" lang="zh-CN" altLang="en-US" dirty="0"/>
              <a:t> </a:t>
            </a:r>
            <a:r>
              <a:rPr kumimoji="1" lang="en-US" altLang="zh-CN" dirty="0"/>
              <a:t>dollars.</a:t>
            </a:r>
            <a:r>
              <a:rPr kumimoji="1" lang="zh-CN" altLang="en-US" dirty="0"/>
              <a:t> </a:t>
            </a:r>
            <a:r>
              <a:rPr kumimoji="1" lang="en-US" altLang="zh-CN" dirty="0"/>
              <a:t>For</a:t>
            </a:r>
            <a:r>
              <a:rPr kumimoji="1" lang="zh-CN" altLang="en-US" dirty="0"/>
              <a:t> </a:t>
            </a:r>
            <a:r>
              <a:rPr kumimoji="1" lang="en-US" altLang="zh-CN" dirty="0"/>
              <a:t>most</a:t>
            </a:r>
            <a:r>
              <a:rPr kumimoji="1" lang="zh-CN" altLang="en-US" dirty="0"/>
              <a:t> </a:t>
            </a:r>
            <a:r>
              <a:rPr kumimoji="1" lang="en-US" altLang="zh-CN" dirty="0"/>
              <a:t>researchers,</a:t>
            </a:r>
            <a:r>
              <a:rPr kumimoji="1" lang="zh-CN" altLang="en-US" dirty="0"/>
              <a:t> </a:t>
            </a:r>
            <a:r>
              <a:rPr kumimoji="1" lang="en-US" altLang="zh-CN" dirty="0"/>
              <a:t>it’s</a:t>
            </a:r>
            <a:r>
              <a:rPr kumimoji="1" lang="zh-CN" altLang="en-US" dirty="0"/>
              <a:t> </a:t>
            </a:r>
            <a:r>
              <a:rPr kumimoji="1" lang="en-US" altLang="zh-CN" dirty="0"/>
              <a:t>hard</a:t>
            </a:r>
            <a:r>
              <a:rPr kumimoji="1" lang="zh-CN" altLang="en-US" dirty="0"/>
              <a:t> </a:t>
            </a:r>
            <a:r>
              <a:rPr kumimoji="1" lang="en-US" altLang="zh-CN" dirty="0"/>
              <a:t>to</a:t>
            </a:r>
            <a:r>
              <a:rPr kumimoji="1" lang="zh-CN" altLang="en-US" dirty="0"/>
              <a:t> </a:t>
            </a:r>
            <a:r>
              <a:rPr kumimoji="1" lang="en-US" altLang="zh-CN" dirty="0"/>
              <a:t>afford</a:t>
            </a:r>
            <a:r>
              <a:rPr kumimoji="1" lang="zh-CN" altLang="en-US" dirty="0"/>
              <a:t> </a:t>
            </a:r>
            <a:r>
              <a:rPr kumimoji="1" lang="en-US" altLang="zh-CN" dirty="0"/>
              <a:t>such</a:t>
            </a:r>
            <a:r>
              <a:rPr kumimoji="1" lang="zh-CN" altLang="en-US" dirty="0"/>
              <a:t> </a:t>
            </a:r>
            <a:r>
              <a:rPr kumimoji="1" lang="en-US" altLang="zh-CN" dirty="0"/>
              <a:t>high</a:t>
            </a:r>
            <a:r>
              <a:rPr kumimoji="1" lang="zh-CN" altLang="en-US" dirty="0"/>
              <a:t> </a:t>
            </a:r>
            <a:r>
              <a:rPr kumimoji="1" lang="en-US" altLang="zh-CN" dirty="0"/>
              <a:t>cost</a:t>
            </a:r>
            <a:r>
              <a:rPr kumimoji="1" lang="zh-CN" altLang="en-US" dirty="0"/>
              <a:t> </a:t>
            </a:r>
            <a:r>
              <a:rPr kumimoji="1" lang="en-US" altLang="zh-CN" dirty="0"/>
              <a:t>to</a:t>
            </a:r>
            <a:r>
              <a:rPr kumimoji="1" lang="zh-CN" altLang="en-US" dirty="0"/>
              <a:t> </a:t>
            </a:r>
            <a:r>
              <a:rPr kumimoji="1" lang="en-US" altLang="zh-CN" dirty="0"/>
              <a:t>stop</a:t>
            </a:r>
            <a:r>
              <a:rPr kumimoji="1" lang="zh-CN" altLang="en-US" dirty="0"/>
              <a:t> </a:t>
            </a:r>
            <a:r>
              <a:rPr kumimoji="1" lang="en-US" altLang="zh-CN" dirty="0"/>
              <a:t>a</a:t>
            </a:r>
            <a:r>
              <a:rPr kumimoji="1" lang="zh-CN" altLang="en-US" dirty="0"/>
              <a:t> </a:t>
            </a:r>
            <a:r>
              <a:rPr kumimoji="1" lang="en-US" altLang="zh-CN" dirty="0"/>
              <a:t>training</a:t>
            </a:r>
            <a:r>
              <a:rPr kumimoji="1" lang="zh-CN" altLang="en-US" dirty="0"/>
              <a:t> </a:t>
            </a:r>
            <a:r>
              <a:rPr kumimoji="1" lang="en-US" altLang="zh-CN" dirty="0"/>
              <a:t>procedure</a:t>
            </a:r>
            <a:r>
              <a:rPr kumimoji="1" lang="zh-CN" altLang="en-US" dirty="0"/>
              <a:t> </a:t>
            </a:r>
            <a:r>
              <a:rPr kumimoji="1" lang="en-US" altLang="zh-CN" dirty="0"/>
              <a:t>even</a:t>
            </a:r>
            <a:r>
              <a:rPr kumimoji="1" lang="zh-CN" altLang="en-US" dirty="0"/>
              <a:t> </a:t>
            </a:r>
            <a:r>
              <a:rPr kumimoji="1" lang="en-US" altLang="zh-CN" dirty="0"/>
              <a:t>if</a:t>
            </a:r>
            <a:r>
              <a:rPr kumimoji="1" lang="zh-CN" altLang="en-US" dirty="0"/>
              <a:t> </a:t>
            </a:r>
            <a:r>
              <a:rPr kumimoji="1" lang="en-US" altLang="zh-CN" dirty="0"/>
              <a:t>they</a:t>
            </a:r>
            <a:r>
              <a:rPr kumimoji="1" lang="zh-CN" altLang="en-US" dirty="0"/>
              <a:t> </a:t>
            </a:r>
            <a:r>
              <a:rPr kumimoji="1" lang="en-US" altLang="zh-CN" dirty="0"/>
              <a:t>found</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some</a:t>
            </a:r>
            <a:r>
              <a:rPr kumimoji="1" lang="zh-CN" altLang="en-US" dirty="0"/>
              <a:t> </a:t>
            </a:r>
            <a:r>
              <a:rPr kumimoji="1" lang="en-US" altLang="zh-CN" dirty="0"/>
              <a:t>quality</a:t>
            </a:r>
            <a:r>
              <a:rPr kumimoji="1" lang="zh-CN" altLang="en-US" dirty="0"/>
              <a:t> </a:t>
            </a:r>
            <a:r>
              <a:rPr kumimoji="1" lang="en-US" altLang="zh-CN" dirty="0"/>
              <a:t>or</a:t>
            </a:r>
            <a:r>
              <a:rPr kumimoji="1" lang="zh-CN" altLang="en-US" dirty="0"/>
              <a:t> </a:t>
            </a:r>
            <a:r>
              <a:rPr kumimoji="1" lang="en-US" altLang="zh-CN" dirty="0"/>
              <a:t>diversity</a:t>
            </a:r>
            <a:r>
              <a:rPr kumimoji="1" lang="zh-CN" altLang="en-US" dirty="0"/>
              <a:t> </a:t>
            </a:r>
            <a:r>
              <a:rPr kumimoji="1" lang="en-US" altLang="zh-CN" dirty="0"/>
              <a:t>problems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datasets.</a:t>
            </a:r>
          </a:p>
          <a:p>
            <a:endParaRPr kumimoji="1" lang="en-US" altLang="zh-CN" dirty="0"/>
          </a:p>
          <a:p>
            <a:r>
              <a:rPr kumimoji="1" lang="en-US" altLang="zh-CN" dirty="0"/>
              <a:t>We</a:t>
            </a:r>
            <a:r>
              <a:rPr kumimoji="1" lang="zh-CN" altLang="en-US" dirty="0"/>
              <a:t> </a:t>
            </a:r>
            <a:r>
              <a:rPr kumimoji="1" lang="en-US" altLang="zh-CN" dirty="0"/>
              <a:t>do</a:t>
            </a:r>
            <a:r>
              <a:rPr kumimoji="1" lang="zh-CN" altLang="en-US" dirty="0"/>
              <a:t> </a:t>
            </a:r>
            <a:r>
              <a:rPr kumimoji="1" lang="en-US" altLang="zh-CN" dirty="0"/>
              <a:t>need</a:t>
            </a:r>
            <a:r>
              <a:rPr kumimoji="1" lang="zh-CN" altLang="en-US" dirty="0"/>
              <a:t> </a:t>
            </a:r>
            <a:r>
              <a:rPr kumimoji="1" lang="en-US" altLang="zh-CN" dirty="0"/>
              <a:t>some</a:t>
            </a:r>
            <a:r>
              <a:rPr kumimoji="1" lang="zh-CN" altLang="en-US" dirty="0"/>
              <a:t> </a:t>
            </a:r>
            <a:r>
              <a:rPr kumimoji="1" lang="en-US" altLang="zh-CN" dirty="0"/>
              <a:t>efficient</a:t>
            </a:r>
            <a:r>
              <a:rPr kumimoji="1" lang="zh-CN" altLang="en-US" dirty="0"/>
              <a:t> </a:t>
            </a:r>
            <a:r>
              <a:rPr kumimoji="1" lang="en-US" altLang="zh-CN" dirty="0"/>
              <a:t>data</a:t>
            </a:r>
            <a:r>
              <a:rPr kumimoji="1" lang="zh-CN" altLang="en-US" dirty="0"/>
              <a:t> </a:t>
            </a:r>
            <a:r>
              <a:rPr kumimoji="1" lang="en-US" altLang="zh-CN" dirty="0"/>
              <a:t>processing</a:t>
            </a:r>
            <a:r>
              <a:rPr kumimoji="1" lang="zh-CN" altLang="en-US" dirty="0"/>
              <a:t> </a:t>
            </a:r>
            <a:r>
              <a:rPr kumimoji="1" lang="en-US" altLang="zh-CN" dirty="0"/>
              <a:t>methods</a:t>
            </a:r>
            <a:r>
              <a:rPr kumimoji="1" lang="zh-CN" altLang="en-US" dirty="0"/>
              <a:t> </a:t>
            </a:r>
            <a:r>
              <a:rPr kumimoji="1" lang="en-US" altLang="zh-CN" dirty="0"/>
              <a:t>for</a:t>
            </a:r>
            <a:r>
              <a:rPr kumimoji="1" lang="zh-CN" altLang="en-US" dirty="0"/>
              <a:t> </a:t>
            </a:r>
            <a:r>
              <a:rPr kumimoji="1" lang="en-US" altLang="zh-CN" dirty="0"/>
              <a:t>such</a:t>
            </a:r>
            <a:r>
              <a:rPr kumimoji="1" lang="zh-CN" altLang="en-US" dirty="0"/>
              <a:t> </a:t>
            </a:r>
            <a:r>
              <a:rPr kumimoji="1" lang="en-US" altLang="zh-CN" dirty="0"/>
              <a:t>massive</a:t>
            </a:r>
            <a:r>
              <a:rPr kumimoji="1" lang="zh-CN" altLang="en-US" dirty="0"/>
              <a:t> </a:t>
            </a:r>
            <a:r>
              <a:rPr kumimoji="1" lang="en-US" altLang="zh-CN" dirty="0"/>
              <a:t>data</a:t>
            </a:r>
            <a:r>
              <a:rPr kumimoji="1" lang="zh-CN" altLang="en-US" dirty="0"/>
              <a:t> </a:t>
            </a:r>
            <a:r>
              <a:rPr kumimoji="1" lang="en-US" altLang="zh-CN" dirty="0"/>
              <a:t>volume</a:t>
            </a:r>
            <a:r>
              <a:rPr kumimoji="1" lang="zh-CN" altLang="en-US" dirty="0"/>
              <a:t> </a:t>
            </a:r>
            <a:r>
              <a:rPr kumimoji="1" lang="en-US" altLang="zh-CN" dirty="0"/>
              <a:t>and</a:t>
            </a:r>
            <a:r>
              <a:rPr kumimoji="1" lang="zh-CN" altLang="en-US" dirty="0"/>
              <a:t> </a:t>
            </a:r>
            <a:r>
              <a:rPr kumimoji="1" lang="en-US" altLang="zh-CN" dirty="0"/>
              <a:t>timely</a:t>
            </a:r>
            <a:r>
              <a:rPr kumimoji="1" lang="zh-CN" altLang="en-US" dirty="0"/>
              <a:t> </a:t>
            </a:r>
            <a:r>
              <a:rPr kumimoji="1" lang="en-US" altLang="zh-CN" dirty="0"/>
              <a:t>feedbacks</a:t>
            </a:r>
            <a:r>
              <a:rPr kumimoji="1" lang="zh-CN" altLang="en-US" dirty="0"/>
              <a:t> </a:t>
            </a:r>
            <a:r>
              <a:rPr kumimoji="1" lang="en-US" altLang="zh-CN" dirty="0"/>
              <a:t>during</a:t>
            </a:r>
            <a:r>
              <a:rPr kumimoji="1" lang="zh-CN" altLang="en-US" dirty="0"/>
              <a:t> </a:t>
            </a:r>
            <a:r>
              <a:rPr kumimoji="1" lang="en-US" altLang="zh-CN" dirty="0"/>
              <a:t>data</a:t>
            </a:r>
            <a:r>
              <a:rPr kumimoji="1" lang="zh-CN" altLang="en-US" dirty="0"/>
              <a:t> </a:t>
            </a:r>
            <a:r>
              <a:rPr kumimoji="1" lang="en-US" altLang="zh-CN" dirty="0"/>
              <a:t>processing</a:t>
            </a:r>
            <a:r>
              <a:rPr kumimoji="1" lang="zh-CN" altLang="en-US" dirty="0"/>
              <a:t> </a:t>
            </a:r>
            <a:r>
              <a:rPr kumimoji="1" lang="en-US" altLang="zh-CN" dirty="0"/>
              <a:t>before</a:t>
            </a:r>
            <a:r>
              <a:rPr kumimoji="1" lang="zh-CN" altLang="en-US" dirty="0"/>
              <a:t> </a:t>
            </a:r>
            <a:r>
              <a:rPr kumimoji="1" lang="en-US" altLang="zh-CN" dirty="0"/>
              <a:t>training</a:t>
            </a:r>
            <a:r>
              <a:rPr kumimoji="1" lang="zh-CN" altLang="en-US" dirty="0"/>
              <a:t> </a:t>
            </a:r>
            <a:r>
              <a:rPr kumimoji="1" lang="en-US" altLang="zh-CN" dirty="0"/>
              <a:t>starts.</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3</a:t>
            </a:fld>
            <a:endParaRPr kumimoji="1" lang="zh-CN" altLang="en-US"/>
          </a:p>
        </p:txBody>
      </p:sp>
    </p:spTree>
    <p:extLst>
      <p:ext uri="{BB962C8B-B14F-4D97-AF65-F5344CB8AC3E}">
        <p14:creationId xmlns:p14="http://schemas.microsoft.com/office/powerpoint/2010/main" val="2825068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a:t>
            </a:r>
            <a:r>
              <a:rPr kumimoji="1" lang="zh-CN" altLang="en-US" dirty="0"/>
              <a:t> </a:t>
            </a:r>
            <a:r>
              <a:rPr kumimoji="1" lang="en-US" altLang="zh-CN" dirty="0"/>
              <a:t>conclusion,</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four</a:t>
            </a:r>
            <a:r>
              <a:rPr kumimoji="1" lang="zh-CN" altLang="en-US" dirty="0"/>
              <a:t> </a:t>
            </a:r>
            <a:r>
              <a:rPr kumimoji="1" lang="en-US" altLang="zh-CN" dirty="0"/>
              <a:t>noteworthy</a:t>
            </a:r>
            <a:r>
              <a:rPr kumimoji="1" lang="zh-CN" altLang="en-US" dirty="0"/>
              <a:t> </a:t>
            </a:r>
            <a:r>
              <a:rPr kumimoji="1" lang="en-US" altLang="zh-CN" dirty="0"/>
              <a:t>challenges</a:t>
            </a:r>
            <a:r>
              <a:rPr kumimoji="1" lang="zh-CN" altLang="en-US" dirty="0"/>
              <a:t> </a:t>
            </a:r>
            <a:r>
              <a:rPr kumimoji="1" lang="en-US" altLang="zh-CN" dirty="0"/>
              <a:t>for</a:t>
            </a:r>
            <a:r>
              <a:rPr kumimoji="1" lang="zh-CN" altLang="en-US" dirty="0"/>
              <a:t> </a:t>
            </a:r>
            <a:r>
              <a:rPr kumimoji="1" lang="en-US" altLang="zh-CN" dirty="0"/>
              <a:t>LLM</a:t>
            </a:r>
            <a:r>
              <a:rPr kumimoji="1" lang="zh-CN" altLang="en-US" dirty="0"/>
              <a:t> </a:t>
            </a:r>
            <a:r>
              <a:rPr kumimoji="1" lang="en-US" altLang="zh-CN" dirty="0"/>
              <a:t>data</a:t>
            </a:r>
            <a:r>
              <a:rPr kumimoji="1" lang="zh-CN" altLang="en-US" dirty="0"/>
              <a:t> </a:t>
            </a:r>
            <a:r>
              <a:rPr kumimoji="1" lang="en-US" altLang="zh-CN" dirty="0"/>
              <a:t>processing.</a:t>
            </a:r>
          </a:p>
          <a:p>
            <a:endParaRPr kumimoji="1" lang="en-US" altLang="zh-CN" dirty="0"/>
          </a:p>
          <a:p>
            <a:r>
              <a:rPr kumimoji="1" lang="en-US" altLang="zh-CN" dirty="0"/>
              <a:t>First,</a:t>
            </a:r>
            <a:r>
              <a:rPr kumimoji="1" lang="zh-CN" altLang="en-US" dirty="0"/>
              <a:t> </a:t>
            </a:r>
            <a:r>
              <a:rPr kumimoji="1" lang="en-US" altLang="zh-CN" dirty="0"/>
              <a:t>there</a:t>
            </a:r>
            <a:r>
              <a:rPr kumimoji="1" lang="zh-CN" altLang="en-US" dirty="0"/>
              <a:t> </a:t>
            </a:r>
            <a:r>
              <a:rPr kumimoji="1" lang="en-US" altLang="zh-CN" dirty="0"/>
              <a:t>is</a:t>
            </a:r>
            <a:r>
              <a:rPr kumimoji="1" lang="zh-CN" altLang="en-US" dirty="0"/>
              <a:t> </a:t>
            </a:r>
            <a:r>
              <a:rPr kumimoji="1" lang="en-US" altLang="zh-CN" dirty="0"/>
              <a:t>high</a:t>
            </a:r>
            <a:r>
              <a:rPr kumimoji="1" lang="zh-CN" altLang="en-US" dirty="0"/>
              <a:t> </a:t>
            </a:r>
            <a:r>
              <a:rPr kumimoji="1" lang="en-US" altLang="zh-CN" dirty="0"/>
              <a:t>heterogeneity</a:t>
            </a:r>
            <a:r>
              <a:rPr kumimoji="1" lang="zh-CN" altLang="en-US" dirty="0"/>
              <a:t> </a:t>
            </a:r>
            <a:r>
              <a:rPr kumimoji="1" lang="en-US" altLang="zh-CN" dirty="0"/>
              <a:t>in</a:t>
            </a:r>
            <a:r>
              <a:rPr kumimoji="1" lang="zh-CN" altLang="en-US" dirty="0"/>
              <a:t> </a:t>
            </a:r>
            <a:r>
              <a:rPr kumimoji="1" lang="en-US" altLang="zh-CN" dirty="0"/>
              <a:t>LLM’s</a:t>
            </a:r>
            <a:r>
              <a:rPr kumimoji="1" lang="zh-CN" altLang="en-US" dirty="0"/>
              <a:t> </a:t>
            </a:r>
            <a:r>
              <a:rPr kumimoji="1" lang="en-US" altLang="zh-CN" dirty="0"/>
              <a:t>data</a:t>
            </a:r>
            <a:r>
              <a:rPr kumimoji="1" lang="zh-CN" altLang="en-US" dirty="0"/>
              <a:t> </a:t>
            </a:r>
            <a:r>
              <a:rPr kumimoji="1" lang="en-US" altLang="zh-CN" dirty="0"/>
              <a:t>recipes.</a:t>
            </a:r>
          </a:p>
          <a:p>
            <a:endParaRPr kumimoji="1" lang="en-US" altLang="zh-CN" dirty="0"/>
          </a:p>
          <a:p>
            <a:r>
              <a:rPr kumimoji="1" lang="en-US" altLang="zh-CN" dirty="0"/>
              <a:t>Second,</a:t>
            </a:r>
            <a:r>
              <a:rPr kumimoji="1" lang="zh-CN" altLang="en-US" dirty="0"/>
              <a:t> </a:t>
            </a:r>
            <a:r>
              <a:rPr kumimoji="1" lang="en-US" altLang="zh-CN" dirty="0"/>
              <a:t>researchers</a:t>
            </a:r>
            <a:r>
              <a:rPr kumimoji="1" lang="zh-CN" altLang="en-US" dirty="0"/>
              <a:t> </a:t>
            </a:r>
            <a:r>
              <a:rPr kumimoji="1" lang="en-US" altLang="zh-CN" dirty="0"/>
              <a:t>need</a:t>
            </a:r>
            <a:r>
              <a:rPr kumimoji="1" lang="zh-CN" altLang="en-US" dirty="0"/>
              <a:t> </a:t>
            </a:r>
            <a:r>
              <a:rPr kumimoji="1" lang="en-US" altLang="zh-CN" dirty="0"/>
              <a:t>timely</a:t>
            </a:r>
            <a:r>
              <a:rPr kumimoji="1" lang="zh-CN" altLang="en-US" dirty="0"/>
              <a:t> </a:t>
            </a:r>
            <a:r>
              <a:rPr kumimoji="1" lang="en-US" altLang="zh-CN" dirty="0"/>
              <a:t>feedbacks</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recipes</a:t>
            </a:r>
            <a:r>
              <a:rPr kumimoji="1" lang="zh-CN" altLang="en-US" dirty="0"/>
              <a:t> </a:t>
            </a:r>
            <a:r>
              <a:rPr kumimoji="1" lang="en-US" altLang="zh-CN" dirty="0"/>
              <a:t>to</a:t>
            </a:r>
            <a:r>
              <a:rPr kumimoji="1" lang="zh-CN" altLang="en-US" dirty="0"/>
              <a:t> </a:t>
            </a:r>
            <a:r>
              <a:rPr kumimoji="1" lang="en-US" altLang="zh-CN" dirty="0"/>
              <a:t>decrease</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cost.</a:t>
            </a:r>
          </a:p>
          <a:p>
            <a:endParaRPr kumimoji="1" lang="en-US" altLang="zh-CN" dirty="0"/>
          </a:p>
          <a:p>
            <a:r>
              <a:rPr kumimoji="1" lang="en-US" altLang="zh-CN" dirty="0"/>
              <a:t>Third,</a:t>
            </a:r>
            <a:r>
              <a:rPr kumimoji="1" lang="zh-CN" altLang="en-US" dirty="0"/>
              <a:t> </a:t>
            </a:r>
            <a:r>
              <a:rPr kumimoji="1" lang="en-US" altLang="zh-CN" dirty="0"/>
              <a:t>there</a:t>
            </a:r>
            <a:r>
              <a:rPr kumimoji="1" lang="zh-CN" altLang="en-US" dirty="0"/>
              <a:t> </a:t>
            </a:r>
            <a:r>
              <a:rPr kumimoji="1" lang="en-US" altLang="zh-CN" dirty="0"/>
              <a:t>is</a:t>
            </a:r>
            <a:r>
              <a:rPr kumimoji="1" lang="zh-CN" altLang="en-US" dirty="0"/>
              <a:t> </a:t>
            </a:r>
            <a:r>
              <a:rPr kumimoji="1" lang="en-US" altLang="zh-CN" dirty="0"/>
              <a:t>little</a:t>
            </a:r>
            <a:r>
              <a:rPr kumimoji="1" lang="zh-CN" altLang="en-US" dirty="0"/>
              <a:t> </a:t>
            </a:r>
            <a:r>
              <a:rPr kumimoji="1" lang="en-US" altLang="zh-CN" dirty="0"/>
              <a:t>usability</a:t>
            </a:r>
            <a:r>
              <a:rPr kumimoji="1" lang="zh-CN" altLang="en-US" dirty="0"/>
              <a:t> </a:t>
            </a:r>
            <a:r>
              <a:rPr kumimoji="1" lang="en-US" altLang="zh-CN" dirty="0"/>
              <a:t>and</a:t>
            </a:r>
            <a:r>
              <a:rPr kumimoji="1" lang="zh-CN" altLang="en-US" dirty="0"/>
              <a:t> </a:t>
            </a:r>
            <a:r>
              <a:rPr kumimoji="1" lang="en-US" altLang="zh-CN" dirty="0"/>
              <a:t>customizability</a:t>
            </a:r>
            <a:r>
              <a:rPr kumimoji="1" lang="zh-CN" altLang="en-US" dirty="0"/>
              <a:t> </a:t>
            </a:r>
            <a:r>
              <a:rPr kumimoji="1" lang="en-US" altLang="zh-CN" dirty="0"/>
              <a:t>in</a:t>
            </a:r>
            <a:r>
              <a:rPr kumimoji="1" lang="zh-CN" altLang="en-US" dirty="0"/>
              <a:t> </a:t>
            </a:r>
            <a:r>
              <a:rPr kumimoji="1" lang="en-US" altLang="zh-CN" dirty="0"/>
              <a:t>existing</a:t>
            </a:r>
            <a:r>
              <a:rPr kumimoji="1" lang="zh-CN" altLang="en-US" dirty="0"/>
              <a:t> </a:t>
            </a:r>
            <a:r>
              <a:rPr kumimoji="1" lang="en-US" altLang="zh-CN" dirty="0"/>
              <a:t>LLM</a:t>
            </a:r>
            <a:r>
              <a:rPr kumimoji="1" lang="zh-CN" altLang="en-US" dirty="0"/>
              <a:t> </a:t>
            </a:r>
            <a:r>
              <a:rPr kumimoji="1" lang="en-US" altLang="zh-CN" dirty="0"/>
              <a:t>data</a:t>
            </a:r>
            <a:r>
              <a:rPr kumimoji="1" lang="zh-CN" altLang="en-US" dirty="0"/>
              <a:t> </a:t>
            </a:r>
            <a:r>
              <a:rPr kumimoji="1" lang="en-US" altLang="zh-CN" dirty="0"/>
              <a:t>processing</a:t>
            </a:r>
            <a:r>
              <a:rPr kumimoji="1" lang="zh-CN" altLang="en-US" dirty="0"/>
              <a:t> </a:t>
            </a:r>
            <a:r>
              <a:rPr kumimoji="1" lang="en-US" altLang="zh-CN" dirty="0"/>
              <a:t>pipelines.</a:t>
            </a:r>
          </a:p>
          <a:p>
            <a:endParaRPr kumimoji="1" lang="en-US" altLang="zh-CN" dirty="0"/>
          </a:p>
          <a:p>
            <a:r>
              <a:rPr kumimoji="1" lang="en-US" altLang="zh-CN" dirty="0"/>
              <a:t>And</a:t>
            </a:r>
            <a:r>
              <a:rPr kumimoji="1" lang="zh-CN" altLang="en-US" dirty="0"/>
              <a:t> </a:t>
            </a:r>
            <a:r>
              <a:rPr kumimoji="1" lang="en-US" altLang="zh-CN" dirty="0"/>
              <a:t>finally,</a:t>
            </a:r>
            <a:r>
              <a:rPr kumimoji="1" lang="zh-CN" altLang="en-US" dirty="0"/>
              <a:t> </a:t>
            </a:r>
            <a:r>
              <a:rPr kumimoji="1" lang="en-US" altLang="zh-CN" dirty="0"/>
              <a:t>we</a:t>
            </a:r>
            <a:r>
              <a:rPr kumimoji="1" lang="zh-CN" altLang="en-US" dirty="0"/>
              <a:t> </a:t>
            </a:r>
            <a:r>
              <a:rPr kumimoji="1" lang="en-US" altLang="zh-CN" dirty="0"/>
              <a:t>need</a:t>
            </a:r>
            <a:r>
              <a:rPr kumimoji="1" lang="zh-CN" altLang="en-US" dirty="0"/>
              <a:t> </a:t>
            </a:r>
            <a:r>
              <a:rPr kumimoji="1" lang="en-US" altLang="zh-CN" dirty="0"/>
              <a:t>a</a:t>
            </a:r>
            <a:r>
              <a:rPr kumimoji="1" lang="zh-CN" altLang="en-US" dirty="0"/>
              <a:t> </a:t>
            </a:r>
            <a:r>
              <a:rPr kumimoji="1" lang="en-US" altLang="zh-CN" dirty="0"/>
              <a:t>more</a:t>
            </a:r>
            <a:r>
              <a:rPr kumimoji="1" lang="zh-CN" altLang="en-US" dirty="0"/>
              <a:t> </a:t>
            </a:r>
            <a:r>
              <a:rPr kumimoji="1" lang="en-US" altLang="zh-CN" dirty="0"/>
              <a:t>efficient</a:t>
            </a:r>
            <a:r>
              <a:rPr kumimoji="1" lang="zh-CN" altLang="en-US" dirty="0"/>
              <a:t> </a:t>
            </a:r>
            <a:r>
              <a:rPr kumimoji="1" lang="en-US" altLang="zh-CN" dirty="0"/>
              <a:t>way</a:t>
            </a:r>
            <a:r>
              <a:rPr kumimoji="1" lang="zh-CN" altLang="en-US" dirty="0"/>
              <a:t> </a:t>
            </a:r>
            <a:r>
              <a:rPr kumimoji="1" lang="en-US" altLang="zh-CN" dirty="0"/>
              <a:t>to</a:t>
            </a:r>
            <a:r>
              <a:rPr kumimoji="1" lang="zh-CN" altLang="en-US" dirty="0"/>
              <a:t> </a:t>
            </a:r>
            <a:r>
              <a:rPr kumimoji="1" lang="en-US" altLang="zh-CN" dirty="0"/>
              <a:t>process</a:t>
            </a:r>
            <a:r>
              <a:rPr kumimoji="1" lang="zh-CN" altLang="en-US" dirty="0"/>
              <a:t> </a:t>
            </a:r>
            <a:r>
              <a:rPr kumimoji="1" lang="en-US" altLang="zh-CN" dirty="0"/>
              <a:t>such</a:t>
            </a:r>
            <a:r>
              <a:rPr kumimoji="1" lang="zh-CN" altLang="en-US" dirty="0"/>
              <a:t> </a:t>
            </a:r>
            <a:r>
              <a:rPr kumimoji="1" lang="en-US" altLang="zh-CN" dirty="0"/>
              <a:t>massive</a:t>
            </a:r>
            <a:r>
              <a:rPr kumimoji="1" lang="zh-CN" altLang="en-US" dirty="0"/>
              <a:t> </a:t>
            </a:r>
            <a:r>
              <a:rPr kumimoji="1" lang="en-US" altLang="zh-CN" dirty="0"/>
              <a:t>data</a:t>
            </a:r>
            <a:r>
              <a:rPr kumimoji="1" lang="zh-CN" altLang="en-US" dirty="0"/>
              <a:t> </a:t>
            </a:r>
            <a:r>
              <a:rPr kumimoji="1" lang="en-US" altLang="zh-CN" dirty="0"/>
              <a:t>volume.</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4</a:t>
            </a:fld>
            <a:endParaRPr kumimoji="1" lang="zh-CN" altLang="en-US"/>
          </a:p>
        </p:txBody>
      </p:sp>
    </p:spTree>
    <p:extLst>
      <p:ext uri="{BB962C8B-B14F-4D97-AF65-F5344CB8AC3E}">
        <p14:creationId xmlns:p14="http://schemas.microsoft.com/office/powerpoint/2010/main" val="22248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Data-Juicer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introduced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meet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these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challenges.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Data-Juicer has many nice features.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First of all, it’s systematic and reusable. Data-Juicer provides lots of standard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operators, tools and data recipes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unified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form.</a:t>
            </a:r>
          </a:p>
          <a:p>
            <a:pPr algn="just"/>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Second, Data-Juicer allows data-modal co-development. During data processing,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before,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during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after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training, Data-Juicer would return multiple feedback signals to help users monitor the data effect on time, which makes the it actionable and measurable.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Third, Data-Juicer is flexible and user-friendly. Different users can develop data with Data-Juicer in different ways according to comprehensive documents.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Finally, Data-Juicer is quite efficient and robust. We optimize the processing performance for the whole system in different aspects, including distributed processing. Now, let’s dive into the details of Data-Juicer.</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5</a:t>
            </a:fld>
            <a:endParaRPr kumimoji="1" lang="zh-CN" altLang="en-US"/>
          </a:p>
        </p:txBody>
      </p:sp>
    </p:spTree>
    <p:extLst>
      <p:ext uri="{BB962C8B-B14F-4D97-AF65-F5344CB8AC3E}">
        <p14:creationId xmlns:p14="http://schemas.microsoft.com/office/powerpoint/2010/main" val="969078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first part is what are operators. Operators provide the basic capabilities for data processing, such as removing unexpected characters, filtering out non-English texts, or deduplicating the datasets.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Now Data-Juicer contains 5 types, over 100 operators.</a:t>
            </a:r>
          </a:p>
          <a:p>
            <a:endParaRPr lang="en-US" altLang="zh-CN" sz="1800" dirty="0">
              <a:effectLst/>
              <a:latin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Among</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them,</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formatters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are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used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to</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load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datasets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from</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specific</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sources.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Mappers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are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used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to</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edits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samples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in-place.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Filters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are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used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to</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filter</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out</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low-quality</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or</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unexpected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samples.</a:t>
            </a:r>
            <a:r>
              <a:rPr lang="zh-CN" altLang="en-US" sz="1800" dirty="0">
                <a:effectLst/>
                <a:latin typeface="DengXian" panose="02010600030101010101" pitchFamily="2" charset="-122"/>
                <a:cs typeface="Times New Roman" panose="02020603050405020304" pitchFamily="18" charset="0"/>
              </a:rPr>
              <a:t> </a:t>
            </a:r>
            <a:r>
              <a:rPr lang="en-US" altLang="zh-CN" sz="1800" dirty="0" err="1">
                <a:effectLst/>
                <a:latin typeface="DengXian" panose="02010600030101010101" pitchFamily="2" charset="-122"/>
                <a:cs typeface="Times New Roman" panose="02020603050405020304" pitchFamily="18" charset="0"/>
              </a:rPr>
              <a:t>Deduplicators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are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used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to</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detect</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and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remove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duplicate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samples.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And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finally,</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selectors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are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used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to</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select</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top</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samples</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based</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on</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the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ranking</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of</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some</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certain</a:t>
            </a:r>
            <a:r>
              <a:rPr lang="zh-CN" altLang="en-US" sz="1800" dirty="0">
                <a:effectLst/>
                <a:latin typeface="DengXian" panose="02010600030101010101" pitchFamily="2" charset="-122"/>
                <a:cs typeface="Times New Roman" panose="02020603050405020304" pitchFamily="18" charset="0"/>
              </a:rPr>
              <a:t> </a:t>
            </a:r>
            <a:r>
              <a:rPr lang="en-US" altLang="zh-CN" sz="1800" dirty="0">
                <a:effectLst/>
                <a:latin typeface="DengXian" panose="02010600030101010101" pitchFamily="2" charset="-122"/>
                <a:cs typeface="Times New Roman" panose="02020603050405020304" pitchFamily="18" charset="0"/>
              </a:rPr>
              <a:t>information.</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6</a:t>
            </a:fld>
            <a:endParaRPr kumimoji="1" lang="zh-CN" altLang="en-US"/>
          </a:p>
        </p:txBody>
      </p:sp>
    </p:spTree>
    <p:extLst>
      <p:ext uri="{BB962C8B-B14F-4D97-AF65-F5344CB8AC3E}">
        <p14:creationId xmlns:p14="http://schemas.microsoft.com/office/powerpoint/2010/main" val="159214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Why we say these OPs are standard?</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Data-Juicer provides standard and simple OP base classes. Users can easily implement their own OPs by inheriting from them.</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For each type of OPs, their invoking logics are unified. For example, for Filter, we need to compute stats for each sample, then remove samples whose stats are unexpected.</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7</a:t>
            </a:fld>
            <a:endParaRPr kumimoji="1" lang="zh-CN" altLang="en-US"/>
          </a:p>
        </p:txBody>
      </p:sp>
    </p:spTree>
    <p:extLst>
      <p:ext uri="{BB962C8B-B14F-4D97-AF65-F5344CB8AC3E}">
        <p14:creationId xmlns:p14="http://schemas.microsoft.com/office/powerpoint/2010/main" val="3842458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 addition to OPs, Data-Juicer provides lots of dedicated tools for some complex and specific functions.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8</a:t>
            </a:fld>
            <a:endParaRPr kumimoji="1" lang="zh-CN" altLang="en-US"/>
          </a:p>
        </p:txBody>
      </p:sp>
    </p:spTree>
    <p:extLst>
      <p:ext uri="{BB962C8B-B14F-4D97-AF65-F5344CB8AC3E}">
        <p14:creationId xmlns:p14="http://schemas.microsoft.com/office/powerpoint/2010/main" val="377329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example,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tracer</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tool is used to trace sample-level changes before and after processed by each OP.</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 Filters, it would trace those filtered-out samples and their stats.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 Mappers, it would trace the modified samples.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a:effectLst/>
                <a:latin typeface="DengXian" panose="02010600030101010101" pitchFamily="2" charset="-122"/>
                <a:cs typeface="Times New Roman" panose="02020603050405020304" pitchFamily="18" charset="0"/>
              </a:rPr>
              <a:t>And for </a:t>
            </a:r>
            <a:r>
              <a:rPr lang="en-US" altLang="zh-CN" sz="1800" dirty="0" err="1">
                <a:effectLst/>
                <a:latin typeface="DengXian" panose="02010600030101010101" pitchFamily="2" charset="-122"/>
                <a:cs typeface="Times New Roman" panose="02020603050405020304" pitchFamily="18" charset="0"/>
              </a:rPr>
              <a:t>Deduplicators</a:t>
            </a:r>
            <a:r>
              <a:rPr lang="en-US" altLang="zh-CN" sz="1800" dirty="0">
                <a:effectLst/>
                <a:latin typeface="DengXian" panose="02010600030101010101" pitchFamily="2" charset="-122"/>
                <a:cs typeface="Times New Roman" panose="02020603050405020304" pitchFamily="18" charset="0"/>
              </a:rPr>
              <a:t>, it finds out those duplicate or near-duplicate sample pairs along with their hash values. So it’s easy for users to know how each OP works intuitively.</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845DBDD-76B5-9A49-8577-07E846C76CF2}" type="slidenum">
              <a:rPr kumimoji="1" lang="zh-CN" altLang="en-US" smtClean="0"/>
              <a:t>9</a:t>
            </a:fld>
            <a:endParaRPr kumimoji="1" lang="zh-CN" altLang="en-US"/>
          </a:p>
        </p:txBody>
      </p:sp>
    </p:spTree>
    <p:extLst>
      <p:ext uri="{BB962C8B-B14F-4D97-AF65-F5344CB8AC3E}">
        <p14:creationId xmlns:p14="http://schemas.microsoft.com/office/powerpoint/2010/main" val="3478465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6B281446-40C6-B24F-ABC3-419638E56AD9}" type="datetimeFigureOut">
              <a:rPr kumimoji="1" lang="zh-CN" altLang="en-US" smtClean="0"/>
              <a:t>2024/6/4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B281446-40C6-B24F-ABC3-419638E56AD9}" type="datetimeFigureOut">
              <a:rPr kumimoji="1" lang="zh-CN" altLang="en-US" smtClean="0"/>
              <a:t>2024/6/4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B281446-40C6-B24F-ABC3-419638E56AD9}" type="datetimeFigureOut">
              <a:rPr kumimoji="1" lang="zh-CN" altLang="en-US" smtClean="0"/>
              <a:t>2024/6/4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B281446-40C6-B24F-ABC3-419638E56AD9}" type="datetimeFigureOut">
              <a:rPr kumimoji="1" lang="zh-CN" altLang="en-US" smtClean="0"/>
              <a:t>2024/6/4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6B281446-40C6-B24F-ABC3-419638E56AD9}" type="datetimeFigureOut">
              <a:rPr kumimoji="1" lang="zh-CN" altLang="en-US" smtClean="0"/>
              <a:t>2024/6/4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6B281446-40C6-B24F-ABC3-419638E56AD9}" type="datetimeFigureOut">
              <a:rPr kumimoji="1" lang="zh-CN" altLang="en-US" smtClean="0"/>
              <a:t>2024/6/4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6B281446-40C6-B24F-ABC3-419638E56AD9}" type="datetimeFigureOut">
              <a:rPr kumimoji="1" lang="zh-CN" altLang="en-US" smtClean="0"/>
              <a:t>2024/6/4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6B281446-40C6-B24F-ABC3-419638E56AD9}"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281446-40C6-B24F-ABC3-419638E56AD9}" type="datetimeFigureOut">
              <a:rPr kumimoji="1" lang="zh-CN" altLang="en-US" smtClean="0"/>
              <a:t>2024/6/4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B281446-40C6-B24F-ABC3-419638E56AD9}" type="datetimeFigureOut">
              <a:rPr kumimoji="1" lang="zh-CN" altLang="en-US" smtClean="0"/>
              <a:t>2024/6/4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B281446-40C6-B24F-ABC3-419638E56AD9}" type="datetimeFigureOut">
              <a:rPr kumimoji="1" lang="zh-CN" altLang="en-US" smtClean="0"/>
              <a:t>2024/6/4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C052053-2204-B24A-964E-6C628EEC5C9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281446-40C6-B24F-ABC3-419638E56AD9}" type="datetimeFigureOut">
              <a:rPr kumimoji="1" lang="zh-CN" altLang="en-US" smtClean="0"/>
              <a:t>2024/6/4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52053-2204-B24A-964E-6C628EEC5C9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modelscope/data-juicer"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s://dail-wlcb.oss-cn-wulanchabu.aliyuncs.com/LLM_data/our_refined_datasets/pretraining/redpajama-book-refine-result.jsonl" TargetMode="External"/><Relationship Id="rId13" Type="http://schemas.openxmlformats.org/officeDocument/2006/relationships/hyperlink" Target="https://modelscope.cn/datasets/Data-Juicer/the-pile-pubmed-central-refined-by-data-juicer/summary" TargetMode="External"/><Relationship Id="rId18" Type="http://schemas.openxmlformats.org/officeDocument/2006/relationships/hyperlink" Target="https://huggingface.co/datasets/datajuicer/the-pile-uspto-refined-by-data-juicer" TargetMode="External"/><Relationship Id="rId26" Type="http://schemas.openxmlformats.org/officeDocument/2006/relationships/hyperlink" Target="https://modelscope.cn/datasets/Data-Juicer/alpaca-cot-zh-refined-by-data-juicer/summary" TargetMode="External"/><Relationship Id="rId3" Type="http://schemas.openxmlformats.org/officeDocument/2006/relationships/hyperlink" Target="https://github.com/modelscope/data-juicer/blob/main/configs/data_juicer_recipes/redpajama-arxiv-refine.yaml" TargetMode="External"/><Relationship Id="rId21" Type="http://schemas.openxmlformats.org/officeDocument/2006/relationships/hyperlink" Target="https://modelscope.cn/datasets/Data-Juicer/alpaca-cot-en-refined-by-data-juicer/summary" TargetMode="External"/><Relationship Id="rId7" Type="http://schemas.openxmlformats.org/officeDocument/2006/relationships/hyperlink" Target="https://github.com/modelscope/data-juicer/blob/main/configs/data_juicer_recipes/redpajama-book-refine.yaml" TargetMode="External"/><Relationship Id="rId12" Type="http://schemas.openxmlformats.org/officeDocument/2006/relationships/hyperlink" Target="https://dail-wlcb.oss-cn-wulanchabu.aliyuncs.com/LLM_data/our_refined_datasets/pretraining/the-pile-pubmed-central-refine-result.jsonl" TargetMode="External"/><Relationship Id="rId17" Type="http://schemas.openxmlformats.org/officeDocument/2006/relationships/hyperlink" Target="https://modelscope.cn/datasets/Data-Juicer/the-pile-uspto-refined-by-data-juicer/summary" TargetMode="External"/><Relationship Id="rId25" Type="http://schemas.openxmlformats.org/officeDocument/2006/relationships/hyperlink" Target="https://dail-wlcb.oss-cn-wulanchabu.aliyuncs.com/LLM_data/our_refined_datasets/CFT/alpaca-cot-zh-refine_result.jsonl" TargetMode="External"/><Relationship Id="rId2" Type="http://schemas.openxmlformats.org/officeDocument/2006/relationships/notesSlide" Target="../notesSlides/notesSlide14.xml"/><Relationship Id="rId16" Type="http://schemas.openxmlformats.org/officeDocument/2006/relationships/hyperlink" Target="https://dail-wlcb.oss-cn-wulanchabu.aliyuncs.com/LLM_data/our_refined_datasets/pretraining/the-pile-uspto-refine-result.jsonl" TargetMode="External"/><Relationship Id="rId20" Type="http://schemas.openxmlformats.org/officeDocument/2006/relationships/hyperlink" Target="https://dail-wlcb.oss-cn-wulanchabu.aliyuncs.com/LLM_data/our_refined_datasets/CFT/alpaca-cot-en-refine_result.jsonl" TargetMode="External"/><Relationship Id="rId1" Type="http://schemas.openxmlformats.org/officeDocument/2006/relationships/slideLayout" Target="../slideLayouts/slideLayout6.xml"/><Relationship Id="rId6" Type="http://schemas.openxmlformats.org/officeDocument/2006/relationships/hyperlink" Target="https://huggingface.co/datasets/datajuicer/redpajama-arxiv-refined-by-data-juicer" TargetMode="External"/><Relationship Id="rId11" Type="http://schemas.openxmlformats.org/officeDocument/2006/relationships/hyperlink" Target="https://github.com/modelscope/data-juicer/blob/main/configs/data_juicer_recipes/pile-pubmed-central-refine.yaml" TargetMode="External"/><Relationship Id="rId24" Type="http://schemas.openxmlformats.org/officeDocument/2006/relationships/hyperlink" Target="https://github.com/modelscope/data-juicer/blob/main/configs/data_juicer_recipes/alpaca_cot/alpaca-cot-zh-refine.yaml" TargetMode="External"/><Relationship Id="rId5" Type="http://schemas.openxmlformats.org/officeDocument/2006/relationships/hyperlink" Target="https://modelscope.cn/datasets/Data-Juicer/redpajama-arxiv-refined-by-data-juicer/summary" TargetMode="External"/><Relationship Id="rId15" Type="http://schemas.openxmlformats.org/officeDocument/2006/relationships/hyperlink" Target="https://github.com/modelscope/data-juicer/blob/main/configs/data_juicer_recipes/pile-uspto-refine.yaml" TargetMode="External"/><Relationship Id="rId23" Type="http://schemas.openxmlformats.org/officeDocument/2006/relationships/hyperlink" Target="https://github.com/modelscope/data-juicer/blob/main/configs/data_juicer_recipes/alpaca_cot/README.md#refined-alpaca-cot-dataset-meta-info" TargetMode="External"/><Relationship Id="rId10" Type="http://schemas.openxmlformats.org/officeDocument/2006/relationships/hyperlink" Target="https://huggingface.co/datasets/datajuicer/redpajama-book-refined-by-data-juicer" TargetMode="External"/><Relationship Id="rId19" Type="http://schemas.openxmlformats.org/officeDocument/2006/relationships/hyperlink" Target="https://github.com/modelscope/data-juicer/blob/main/configs/data_juicer_recipes/alpaca_cot/alpaca-cot-en-refine.yaml" TargetMode="External"/><Relationship Id="rId4" Type="http://schemas.openxmlformats.org/officeDocument/2006/relationships/hyperlink" Target="https://dail-wlcb.oss-cn-wulanchabu.aliyuncs.com/LLM_data/our_refined_datasets/pretraining/redpajama-arxiv-refine-result.jsonl" TargetMode="External"/><Relationship Id="rId9" Type="http://schemas.openxmlformats.org/officeDocument/2006/relationships/hyperlink" Target="https://modelscope.cn/datasets/Data-Juicer/redpajama-book-refined-by-data-juicer/summary" TargetMode="External"/><Relationship Id="rId14" Type="http://schemas.openxmlformats.org/officeDocument/2006/relationships/hyperlink" Target="https://huggingface.co/datasets/datajuicer/the-pile-pubmed-central-refined-by-data-juicer" TargetMode="External"/><Relationship Id="rId22" Type="http://schemas.openxmlformats.org/officeDocument/2006/relationships/hyperlink" Target="https://huggingface.co/datasets/datajuicer/alpaca-cot-en-refined-by-data-juicer" TargetMode="External"/><Relationship Id="rId27" Type="http://schemas.openxmlformats.org/officeDocument/2006/relationships/hyperlink" Target="https://huggingface.co/datasets/datajuicer/alpaca-cot-zh-refined-by-data-juic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odelscope/data-juicer"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SIGMOD Santiago, Chile, 2024">
            <a:extLst>
              <a:ext uri="{FF2B5EF4-FFF2-40B4-BE49-F238E27FC236}">
                <a16:creationId xmlns:a16="http://schemas.microsoft.com/office/drawing/2014/main" id="{C70FA8E0-B087-6F5B-663D-A37B6F7BA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9658"/>
            <a:ext cx="2140814" cy="214081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070408" y="1467562"/>
            <a:ext cx="10782000" cy="1424278"/>
          </a:xfrm>
        </p:spPr>
        <p:txBody>
          <a:bodyPr>
            <a:noAutofit/>
          </a:bodyPr>
          <a:lstStyle/>
          <a:p>
            <a:pPr algn="l"/>
            <a:r>
              <a:rPr lang="en" altLang="zh-CN" sz="4000" b="1" dirty="0">
                <a:latin typeface="Microsoft YaHei" panose="020B0503020204020204" pitchFamily="34" charset="-122"/>
                <a:ea typeface="Microsoft YaHei" panose="020B0503020204020204" pitchFamily="34" charset="-122"/>
              </a:rPr>
              <a:t>Data-Juicer</a:t>
            </a:r>
            <a:r>
              <a:rPr lang="en" altLang="zh-CN" sz="4000" dirty="0">
                <a:latin typeface="Microsoft YaHei" panose="020B0503020204020204" pitchFamily="34" charset="-122"/>
                <a:ea typeface="Microsoft YaHei" panose="020B0503020204020204" pitchFamily="34" charset="-122"/>
              </a:rPr>
              <a:t>: </a:t>
            </a:r>
            <a:r>
              <a:rPr lang="en" altLang="zh-CN" sz="4000" b="0" i="0" dirty="0">
                <a:effectLst/>
                <a:latin typeface="Microsoft YaHei" panose="020B0503020204020204" pitchFamily="34" charset="-122"/>
                <a:ea typeface="Microsoft YaHei" panose="020B0503020204020204" pitchFamily="34" charset="-122"/>
              </a:rPr>
              <a:t>A One-Stop Data Processing</a:t>
            </a:r>
            <a:r>
              <a:rPr lang="zh-CN" altLang="en-US" sz="4000" b="0" i="0" dirty="0">
                <a:effectLst/>
                <a:latin typeface="Microsoft YaHei" panose="020B0503020204020204" pitchFamily="34" charset="-122"/>
                <a:ea typeface="Microsoft YaHei" panose="020B0503020204020204" pitchFamily="34" charset="-122"/>
              </a:rPr>
              <a:t> </a:t>
            </a:r>
            <a:r>
              <a:rPr lang="en" altLang="zh-CN" sz="4000" b="0" i="0" dirty="0">
                <a:effectLst/>
                <a:latin typeface="Microsoft YaHei" panose="020B0503020204020204" pitchFamily="34" charset="-122"/>
                <a:ea typeface="Microsoft YaHei" panose="020B0503020204020204" pitchFamily="34" charset="-122"/>
              </a:rPr>
              <a:t>System for Large</a:t>
            </a:r>
            <a:r>
              <a:rPr lang="zh-CN" altLang="en-US" sz="4000" b="0" i="0" dirty="0">
                <a:effectLst/>
                <a:latin typeface="Microsoft YaHei" panose="020B0503020204020204" pitchFamily="34" charset="-122"/>
                <a:ea typeface="Microsoft YaHei" panose="020B0503020204020204" pitchFamily="34" charset="-122"/>
              </a:rPr>
              <a:t> </a:t>
            </a:r>
            <a:r>
              <a:rPr lang="en" altLang="zh-CN" sz="4000" b="0" i="0" dirty="0">
                <a:effectLst/>
                <a:latin typeface="Microsoft YaHei" panose="020B0503020204020204" pitchFamily="34" charset="-122"/>
                <a:ea typeface="Microsoft YaHei" panose="020B0503020204020204" pitchFamily="34" charset="-122"/>
              </a:rPr>
              <a:t>Language Models</a:t>
            </a:r>
            <a:endParaRPr kumimoji="1" lang="zh-CN" altLang="en-US" sz="4000"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5" name="副标题 4">
            <a:extLst>
              <a:ext uri="{FF2B5EF4-FFF2-40B4-BE49-F238E27FC236}">
                <a16:creationId xmlns:a16="http://schemas.microsoft.com/office/drawing/2014/main" id="{008CE0DB-7F1B-0703-8ED6-1C9683279EC4}"/>
              </a:ext>
            </a:extLst>
          </p:cNvPr>
          <p:cNvSpPr>
            <a:spLocks noGrp="1"/>
          </p:cNvSpPr>
          <p:nvPr>
            <p:ph type="subTitle" idx="1"/>
          </p:nvPr>
        </p:nvSpPr>
        <p:spPr>
          <a:xfrm>
            <a:off x="1410001" y="2811649"/>
            <a:ext cx="9553174" cy="3329268"/>
          </a:xfrm>
        </p:spPr>
        <p:txBody>
          <a:bodyPr>
            <a:noAutofit/>
          </a:bodyPr>
          <a:lstStyle/>
          <a:p>
            <a:pPr algn="l"/>
            <a:endParaRPr lang="en-US" altLang="zh-CN" sz="2000" dirty="0"/>
          </a:p>
          <a:p>
            <a:pPr algn="l"/>
            <a:r>
              <a:rPr lang="en-US" altLang="zh-CN" sz="2000" dirty="0" err="1"/>
              <a:t>Daoyuan</a:t>
            </a:r>
            <a:r>
              <a:rPr lang="zh-CN" altLang="en-US" sz="2000" dirty="0"/>
              <a:t> </a:t>
            </a:r>
            <a:r>
              <a:rPr lang="en-US" altLang="zh-CN" sz="2000" dirty="0"/>
              <a:t>Chen,</a:t>
            </a:r>
            <a:r>
              <a:rPr lang="zh-CN" altLang="en-US" sz="2000" dirty="0"/>
              <a:t> </a:t>
            </a:r>
            <a:r>
              <a:rPr lang="en-US" altLang="zh-CN" sz="2000" b="1" dirty="0" err="1"/>
              <a:t>Yilun</a:t>
            </a:r>
            <a:r>
              <a:rPr lang="zh-CN" altLang="en-US" sz="2000" b="1" dirty="0"/>
              <a:t> </a:t>
            </a:r>
            <a:r>
              <a:rPr lang="en-US" altLang="zh-CN" sz="2000" b="1" dirty="0"/>
              <a:t>Huang</a:t>
            </a:r>
            <a:r>
              <a:rPr lang="en-US" altLang="zh-CN" sz="2000" dirty="0"/>
              <a:t>,</a:t>
            </a:r>
            <a:r>
              <a:rPr lang="zh-CN" altLang="en-US" sz="2000" dirty="0"/>
              <a:t> </a:t>
            </a:r>
            <a:r>
              <a:rPr lang="en-US" altLang="zh-CN" sz="2000" dirty="0" err="1"/>
              <a:t>Zhijian</a:t>
            </a:r>
            <a:r>
              <a:rPr lang="zh-CN" altLang="en-US" sz="2000" dirty="0"/>
              <a:t> </a:t>
            </a:r>
            <a:r>
              <a:rPr lang="en-US" altLang="zh-CN" sz="2000" dirty="0"/>
              <a:t>Ma,</a:t>
            </a:r>
            <a:r>
              <a:rPr lang="zh-CN" altLang="en-US" sz="2000" dirty="0"/>
              <a:t> </a:t>
            </a:r>
            <a:r>
              <a:rPr lang="en-US" altLang="zh-CN" sz="2000" dirty="0" err="1"/>
              <a:t>Hesen</a:t>
            </a:r>
            <a:r>
              <a:rPr lang="zh-CN" altLang="en-US" sz="2000" dirty="0"/>
              <a:t> </a:t>
            </a:r>
            <a:r>
              <a:rPr lang="en-US" altLang="zh-CN" sz="2000" dirty="0"/>
              <a:t>Chen, </a:t>
            </a:r>
            <a:r>
              <a:rPr lang="en-US" altLang="zh-CN" sz="2000" dirty="0" err="1"/>
              <a:t>Xuchen</a:t>
            </a:r>
            <a:r>
              <a:rPr lang="zh-CN" altLang="en-US" sz="2000" dirty="0"/>
              <a:t> </a:t>
            </a:r>
            <a:r>
              <a:rPr lang="en-US" altLang="zh-CN" sz="2000" dirty="0"/>
              <a:t>Pan,</a:t>
            </a:r>
            <a:r>
              <a:rPr lang="zh-CN" altLang="en-US" sz="2000" dirty="0"/>
              <a:t> </a:t>
            </a:r>
            <a:r>
              <a:rPr lang="en-US" altLang="zh-CN" sz="2000" dirty="0"/>
              <a:t>Ce</a:t>
            </a:r>
            <a:r>
              <a:rPr lang="zh-CN" altLang="en-US" sz="2000" dirty="0"/>
              <a:t> </a:t>
            </a:r>
            <a:r>
              <a:rPr lang="en-US" altLang="zh-CN" sz="2000" dirty="0"/>
              <a:t>Ge,</a:t>
            </a:r>
            <a:r>
              <a:rPr lang="zh-CN" altLang="en-US" sz="2000" dirty="0"/>
              <a:t> </a:t>
            </a:r>
            <a:r>
              <a:rPr lang="en-US" altLang="zh-CN" sz="2000" dirty="0" err="1"/>
              <a:t>Dawei</a:t>
            </a:r>
            <a:r>
              <a:rPr lang="zh-CN" altLang="en-US" sz="2000" dirty="0"/>
              <a:t> </a:t>
            </a:r>
            <a:r>
              <a:rPr lang="en-US" altLang="zh-CN" sz="2000" dirty="0"/>
              <a:t>Gao,</a:t>
            </a:r>
            <a:r>
              <a:rPr lang="zh-CN" altLang="en-US" sz="2000" dirty="0"/>
              <a:t> </a:t>
            </a:r>
            <a:r>
              <a:rPr lang="en-US" altLang="zh-CN" sz="2000" dirty="0" err="1"/>
              <a:t>Yuexiang</a:t>
            </a:r>
            <a:r>
              <a:rPr lang="zh-CN" altLang="en-US" sz="2000" dirty="0"/>
              <a:t> </a:t>
            </a:r>
            <a:r>
              <a:rPr lang="en-US" altLang="zh-CN" sz="2000" dirty="0" err="1"/>
              <a:t>Xie</a:t>
            </a:r>
            <a:r>
              <a:rPr lang="en-US" altLang="zh-CN" sz="2000" dirty="0"/>
              <a:t>,</a:t>
            </a:r>
            <a:r>
              <a:rPr lang="zh-CN" altLang="en-US" sz="2000" dirty="0"/>
              <a:t> </a:t>
            </a:r>
            <a:r>
              <a:rPr lang="en-US" altLang="zh-CN" sz="2000" dirty="0" err="1"/>
              <a:t>Zhaoyang</a:t>
            </a:r>
            <a:r>
              <a:rPr lang="zh-CN" altLang="en-US" sz="2000" dirty="0"/>
              <a:t> </a:t>
            </a:r>
            <a:r>
              <a:rPr lang="en-US" altLang="zh-CN" sz="2000" dirty="0"/>
              <a:t>Liu, </a:t>
            </a:r>
            <a:r>
              <a:rPr lang="en-US" altLang="zh-CN" sz="2000" dirty="0" err="1"/>
              <a:t>Jinyang</a:t>
            </a:r>
            <a:r>
              <a:rPr lang="zh-CN" altLang="en-US" sz="2000" dirty="0"/>
              <a:t> </a:t>
            </a:r>
            <a:r>
              <a:rPr lang="en-US" altLang="zh-CN" sz="2000" dirty="0"/>
              <a:t>Gao,</a:t>
            </a:r>
            <a:r>
              <a:rPr lang="zh-CN" altLang="en-US" sz="2000" dirty="0"/>
              <a:t> </a:t>
            </a:r>
            <a:r>
              <a:rPr lang="en-US" altLang="zh-CN" sz="2000" dirty="0" err="1"/>
              <a:t>Yaliang</a:t>
            </a:r>
            <a:r>
              <a:rPr lang="zh-CN" altLang="en-US" sz="2000" dirty="0"/>
              <a:t> </a:t>
            </a:r>
            <a:r>
              <a:rPr lang="en-US" altLang="zh-CN" sz="2000" dirty="0"/>
              <a:t>Li,</a:t>
            </a:r>
            <a:r>
              <a:rPr lang="zh-CN" altLang="en-US" sz="2000" dirty="0"/>
              <a:t> </a:t>
            </a:r>
            <a:r>
              <a:rPr lang="en-US" altLang="zh-CN" sz="2000" dirty="0"/>
              <a:t>Bolin</a:t>
            </a:r>
            <a:r>
              <a:rPr lang="zh-CN" altLang="en-US" sz="2000" dirty="0"/>
              <a:t> </a:t>
            </a:r>
            <a:r>
              <a:rPr lang="en-US" altLang="zh-CN" sz="2000" dirty="0"/>
              <a:t>Ding,</a:t>
            </a:r>
            <a:r>
              <a:rPr lang="zh-CN" altLang="en-US" sz="2000" dirty="0"/>
              <a:t> </a:t>
            </a:r>
            <a:r>
              <a:rPr lang="en-US" altLang="zh-CN" sz="2000" dirty="0" err="1"/>
              <a:t>Jingren</a:t>
            </a:r>
            <a:r>
              <a:rPr lang="zh-CN" altLang="en-US" sz="2000" dirty="0"/>
              <a:t> </a:t>
            </a:r>
            <a:r>
              <a:rPr lang="en-US" altLang="zh-CN" sz="2000" dirty="0"/>
              <a:t>Zhou</a:t>
            </a:r>
          </a:p>
          <a:p>
            <a:pPr algn="l"/>
            <a:endParaRPr lang="en-US" altLang="zh-CN" sz="2000" dirty="0"/>
          </a:p>
          <a:p>
            <a:pPr algn="l"/>
            <a:r>
              <a:rPr lang="en-US" altLang="zh-CN" sz="2000" dirty="0" err="1"/>
              <a:t>Tongyi</a:t>
            </a:r>
            <a:r>
              <a:rPr lang="zh-CN" altLang="en-US" sz="2000" dirty="0"/>
              <a:t> </a:t>
            </a:r>
            <a:r>
              <a:rPr lang="en-US" altLang="zh-CN" sz="2000" dirty="0"/>
              <a:t>Lab,</a:t>
            </a:r>
            <a:r>
              <a:rPr lang="zh-CN" altLang="en-US" sz="2000" dirty="0"/>
              <a:t> </a:t>
            </a:r>
            <a:r>
              <a:rPr lang="en-US" altLang="zh-CN" sz="2000" dirty="0"/>
              <a:t>Alibaba</a:t>
            </a:r>
            <a:r>
              <a:rPr lang="zh-CN" altLang="en-US" sz="2000" dirty="0"/>
              <a:t> </a:t>
            </a:r>
            <a:r>
              <a:rPr lang="en-US" altLang="zh-CN" sz="2000" dirty="0"/>
              <a:t>Group</a:t>
            </a:r>
            <a:endParaRPr lang="en-US" altLang="zh-CN" sz="1800" dirty="0"/>
          </a:p>
          <a:p>
            <a:pPr algn="l"/>
            <a:r>
              <a:rPr lang="en-US" altLang="zh-CN" sz="2000" dirty="0"/>
              <a:t>2024/06/12</a:t>
            </a:r>
          </a:p>
        </p:txBody>
      </p:sp>
      <p:pic>
        <p:nvPicPr>
          <p:cNvPr id="1028" name="Picture 4" descr="Data-Juicer">
            <a:extLst>
              <a:ext uri="{FF2B5EF4-FFF2-40B4-BE49-F238E27FC236}">
                <a16:creationId xmlns:a16="http://schemas.microsoft.com/office/drawing/2014/main" id="{B4C0B31E-C2E4-9D87-5242-5653B04F2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5765" y="3966160"/>
            <a:ext cx="3866234" cy="217475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AF4657A-608F-6287-DBD8-A10C62DAF46D}"/>
              </a:ext>
            </a:extLst>
          </p:cNvPr>
          <p:cNvSpPr txBox="1"/>
          <p:nvPr/>
        </p:nvSpPr>
        <p:spPr>
          <a:xfrm>
            <a:off x="1410001" y="5867197"/>
            <a:ext cx="5288627" cy="369332"/>
          </a:xfrm>
          <a:prstGeom prst="rect">
            <a:avLst/>
          </a:prstGeom>
          <a:noFill/>
        </p:spPr>
        <p:txBody>
          <a:bodyPr wrap="none" rtlCol="0">
            <a:spAutoFit/>
          </a:bodyPr>
          <a:lstStyle/>
          <a:p>
            <a:r>
              <a:rPr kumimoji="1" lang="en-US" altLang="zh-CN" dirty="0"/>
              <a:t>GitHub:</a:t>
            </a:r>
            <a:r>
              <a:rPr kumimoji="1" lang="zh-CN" altLang="en-US" dirty="0"/>
              <a:t> </a:t>
            </a:r>
            <a:r>
              <a:rPr kumimoji="1" lang="en" altLang="zh-CN" dirty="0">
                <a:hlinkClick r:id="rId5"/>
              </a:rPr>
              <a:t>https://github.com/modelscope/data-juicer</a:t>
            </a:r>
            <a:endParaRPr kumimoji="1" lang="en" altLang="zh-CN" dirty="0"/>
          </a:p>
        </p:txBody>
      </p:sp>
      <p:grpSp>
        <p:nvGrpSpPr>
          <p:cNvPr id="10" name="组合 9">
            <a:extLst>
              <a:ext uri="{FF2B5EF4-FFF2-40B4-BE49-F238E27FC236}">
                <a16:creationId xmlns:a16="http://schemas.microsoft.com/office/drawing/2014/main" id="{1D2A137D-D377-716A-BE31-9427D0A3532A}"/>
              </a:ext>
            </a:extLst>
          </p:cNvPr>
          <p:cNvGrpSpPr/>
          <p:nvPr/>
        </p:nvGrpSpPr>
        <p:grpSpPr>
          <a:xfrm>
            <a:off x="10586224" y="102443"/>
            <a:ext cx="1605775" cy="461665"/>
            <a:chOff x="2123083" y="5956641"/>
            <a:chExt cx="2058446" cy="616119"/>
          </a:xfrm>
        </p:grpSpPr>
        <p:pic>
          <p:nvPicPr>
            <p:cNvPr id="11" name="Picture 2">
              <a:extLst>
                <a:ext uri="{FF2B5EF4-FFF2-40B4-BE49-F238E27FC236}">
                  <a16:creationId xmlns:a16="http://schemas.microsoft.com/office/drawing/2014/main" id="{95382384-8FC0-9903-6810-F04F48829C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4875"/>
            <a:stretch/>
          </p:blipFill>
          <p:spPr bwMode="auto">
            <a:xfrm>
              <a:off x="2123083" y="6015842"/>
              <a:ext cx="594951" cy="49771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
              <a:extLst>
                <a:ext uri="{FF2B5EF4-FFF2-40B4-BE49-F238E27FC236}">
                  <a16:creationId xmlns:a16="http://schemas.microsoft.com/office/drawing/2014/main" id="{0CECDD89-EDF8-1F76-9998-AFB452695920}"/>
                </a:ext>
              </a:extLst>
            </p:cNvPr>
            <p:cNvSpPr txBox="1"/>
            <p:nvPr/>
          </p:nvSpPr>
          <p:spPr>
            <a:xfrm>
              <a:off x="2718034" y="5956641"/>
              <a:ext cx="1463495" cy="616119"/>
            </a:xfrm>
            <a:prstGeom prst="rect">
              <a:avLst/>
            </a:prstGeom>
            <a:noFill/>
          </p:spPr>
          <p:txBody>
            <a:bodyPr wrap="none" rtlCol="0">
              <a:spAutoFit/>
            </a:bodyPr>
            <a:lstStyle/>
            <a:p>
              <a:r>
                <a:rPr lang="en-US" altLang="zh-CN" sz="2400" b="1" dirty="0" err="1">
                  <a:solidFill>
                    <a:srgbClr val="3333CC"/>
                  </a:solidFill>
                </a:rPr>
                <a:t>Tongyi</a:t>
              </a:r>
              <a:endParaRPr lang="en-US" sz="2400" b="1" dirty="0">
                <a:solidFill>
                  <a:srgbClr val="3333CC"/>
                </a:solidFill>
              </a:endParaRPr>
            </a:p>
          </p:txBody>
        </p:sp>
      </p:grpSp>
      <p:pic>
        <p:nvPicPr>
          <p:cNvPr id="14" name="图片 13">
            <a:extLst>
              <a:ext uri="{FF2B5EF4-FFF2-40B4-BE49-F238E27FC236}">
                <a16:creationId xmlns:a16="http://schemas.microsoft.com/office/drawing/2014/main" id="{2049C7A3-CAD8-20AF-E5DB-62E38CCB93DC}"/>
              </a:ext>
            </a:extLst>
          </p:cNvPr>
          <p:cNvPicPr>
            <a:picLocks noChangeAspect="1"/>
          </p:cNvPicPr>
          <p:nvPr/>
        </p:nvPicPr>
        <p:blipFill>
          <a:blip r:embed="rId7"/>
          <a:stretch>
            <a:fillRect/>
          </a:stretch>
        </p:blipFill>
        <p:spPr>
          <a:xfrm>
            <a:off x="8229600" y="195858"/>
            <a:ext cx="2140814" cy="2748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50FD00-DB60-E519-76B0-6FF6F458DA73}"/>
              </a:ext>
            </a:extLst>
          </p:cNvPr>
          <p:cNvPicPr>
            <a:picLocks noChangeAspect="1"/>
          </p:cNvPicPr>
          <p:nvPr/>
        </p:nvPicPr>
        <p:blipFill rotWithShape="1">
          <a:blip r:embed="rId3"/>
          <a:srcRect b="2496"/>
          <a:stretch/>
        </p:blipFill>
        <p:spPr>
          <a:xfrm>
            <a:off x="6808044" y="2799349"/>
            <a:ext cx="4428061" cy="3601730"/>
          </a:xfrm>
          <a:prstGeom prst="rect">
            <a:avLst/>
          </a:prstGeom>
        </p:spPr>
      </p:pic>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Tools:</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Analyzer</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641789" y="1177408"/>
            <a:ext cx="5619022" cy="2399888"/>
          </a:xfrm>
          <a:prstGeom prst="rect">
            <a:avLst/>
          </a:prstGeom>
          <a:noFill/>
        </p:spPr>
        <p:txBody>
          <a:bodyPr wrap="square">
            <a:spAutoFit/>
          </a:bodyPr>
          <a:lstStyle/>
          <a:p>
            <a:pPr lvl="3">
              <a:lnSpc>
                <a:spcPct val="150000"/>
              </a:lnSpc>
            </a:pPr>
            <a:endParaRPr lang="en-US" altLang="zh-CN" sz="2000" dirty="0">
              <a:effectLst/>
            </a:endParaRPr>
          </a:p>
          <a:p>
            <a:pPr marL="2171700" lvl="4" indent="-342900">
              <a:lnSpc>
                <a:spcPct val="150000"/>
              </a:lnSpc>
              <a:buFont typeface="Wingdings" pitchFamily="2" charset="2"/>
              <a:buChar char="Ø"/>
            </a:pPr>
            <a:r>
              <a:rPr lang="en-US" altLang="zh-CN" sz="2200" b="1" dirty="0">
                <a:effectLst/>
              </a:rPr>
              <a:t>Quality</a:t>
            </a:r>
            <a:r>
              <a:rPr lang="en-US" altLang="zh-CN" sz="2200" dirty="0">
                <a:effectLst/>
              </a:rPr>
              <a:t>:</a:t>
            </a:r>
            <a:r>
              <a:rPr lang="zh-CN" altLang="en-US" sz="2200" dirty="0">
                <a:effectLst/>
              </a:rPr>
              <a:t> </a:t>
            </a:r>
            <a:r>
              <a:rPr lang="en-US" altLang="zh-CN" sz="2200" dirty="0"/>
              <a:t>s</a:t>
            </a:r>
            <a:r>
              <a:rPr lang="en-US" altLang="zh-CN" sz="2200" dirty="0">
                <a:effectLst/>
              </a:rPr>
              <a:t>tats</a:t>
            </a:r>
            <a:r>
              <a:rPr lang="zh-CN" altLang="en-US" sz="2200" dirty="0">
                <a:effectLst/>
              </a:rPr>
              <a:t> </a:t>
            </a:r>
            <a:r>
              <a:rPr lang="en-US" altLang="zh-CN" sz="2200" dirty="0">
                <a:effectLst/>
              </a:rPr>
              <a:t>distribution</a:t>
            </a:r>
            <a:endParaRPr lang="en-US" altLang="zh-CN" sz="2200" dirty="0"/>
          </a:p>
          <a:p>
            <a:pPr marL="2514600" lvl="5" indent="-228600">
              <a:lnSpc>
                <a:spcPct val="150000"/>
              </a:lnSpc>
              <a:buFont typeface="Arial" panose="020B0604020202020204" pitchFamily="34" charset="0"/>
              <a:buChar char="•"/>
            </a:pPr>
            <a:r>
              <a:rPr lang="en-US" altLang="zh-CN" sz="2000" dirty="0">
                <a:effectLst/>
              </a:rPr>
              <a:t>Character</a:t>
            </a:r>
            <a:r>
              <a:rPr lang="zh-CN" altLang="en-US" sz="2000" dirty="0">
                <a:effectLst/>
              </a:rPr>
              <a:t> </a:t>
            </a:r>
            <a:r>
              <a:rPr lang="en-US" altLang="zh-CN" sz="2000" dirty="0">
                <a:effectLst/>
              </a:rPr>
              <a:t>repetition</a:t>
            </a:r>
            <a:r>
              <a:rPr lang="zh-CN" altLang="en-US" sz="2000" dirty="0">
                <a:effectLst/>
              </a:rPr>
              <a:t> </a:t>
            </a:r>
            <a:r>
              <a:rPr lang="en-US" altLang="zh-CN" sz="2000" dirty="0">
                <a:effectLst/>
              </a:rPr>
              <a:t>ratio</a:t>
            </a:r>
          </a:p>
          <a:p>
            <a:pPr marL="2514600" lvl="5" indent="-228600">
              <a:lnSpc>
                <a:spcPct val="150000"/>
              </a:lnSpc>
              <a:buFont typeface="Arial" panose="020B0604020202020204" pitchFamily="34" charset="0"/>
              <a:buChar char="•"/>
            </a:pPr>
            <a:r>
              <a:rPr lang="en-US" altLang="zh-CN" sz="2000" dirty="0"/>
              <a:t>Perplexity</a:t>
            </a:r>
          </a:p>
          <a:p>
            <a:pPr marL="2514600" lvl="5" indent="-228600">
              <a:lnSpc>
                <a:spcPct val="150000"/>
              </a:lnSpc>
              <a:buFont typeface="Arial" panose="020B0604020202020204" pitchFamily="34" charset="0"/>
              <a:buChar char="•"/>
            </a:pPr>
            <a:r>
              <a:rPr lang="en-US" altLang="zh-CN" sz="2000" dirty="0"/>
              <a:t>......</a:t>
            </a:r>
            <a:endParaRPr lang="zh-CN" altLang="en-US" sz="2000" dirty="0">
              <a:effectLst/>
            </a:endParaRPr>
          </a:p>
        </p:txBody>
      </p:sp>
      <p:sp>
        <p:nvSpPr>
          <p:cNvPr id="5" name="文本框 4">
            <a:extLst>
              <a:ext uri="{FF2B5EF4-FFF2-40B4-BE49-F238E27FC236}">
                <a16:creationId xmlns:a16="http://schemas.microsoft.com/office/drawing/2014/main" id="{A1335E72-D963-9566-EAA0-EF4D9E04C38D}"/>
              </a:ext>
            </a:extLst>
          </p:cNvPr>
          <p:cNvSpPr txBox="1"/>
          <p:nvPr/>
        </p:nvSpPr>
        <p:spPr>
          <a:xfrm>
            <a:off x="4995332" y="1690688"/>
            <a:ext cx="6119971" cy="548612"/>
          </a:xfrm>
          <a:prstGeom prst="rect">
            <a:avLst/>
          </a:prstGeom>
          <a:noFill/>
        </p:spPr>
        <p:txBody>
          <a:bodyPr wrap="square">
            <a:spAutoFit/>
          </a:bodyPr>
          <a:lstStyle/>
          <a:p>
            <a:pPr marL="2171700" lvl="4" indent="-342900">
              <a:lnSpc>
                <a:spcPct val="150000"/>
              </a:lnSpc>
              <a:buFont typeface="Wingdings" pitchFamily="2" charset="2"/>
              <a:buChar char="Ø"/>
            </a:pPr>
            <a:r>
              <a:rPr lang="en-US" altLang="zh-CN" sz="2200" b="1" dirty="0">
                <a:effectLst/>
              </a:rPr>
              <a:t>Diversity</a:t>
            </a:r>
            <a:r>
              <a:rPr lang="en-US" altLang="zh-CN" sz="2200" dirty="0">
                <a:effectLst/>
              </a:rPr>
              <a:t>:</a:t>
            </a:r>
            <a:r>
              <a:rPr lang="zh-CN" altLang="en-US" sz="2200" dirty="0">
                <a:effectLst/>
              </a:rPr>
              <a:t> </a:t>
            </a:r>
            <a:r>
              <a:rPr lang="en-US" altLang="zh-CN" sz="2200" dirty="0">
                <a:effectLst/>
              </a:rPr>
              <a:t>lexical</a:t>
            </a:r>
            <a:r>
              <a:rPr lang="zh-CN" altLang="en-US" sz="2200" dirty="0">
                <a:effectLst/>
              </a:rPr>
              <a:t> </a:t>
            </a:r>
            <a:r>
              <a:rPr lang="en-US" altLang="zh-CN" sz="2200" dirty="0"/>
              <a:t>combination</a:t>
            </a:r>
            <a:endParaRPr lang="en-US" altLang="zh-CN" sz="2200" dirty="0">
              <a:effectLst/>
            </a:endParaRPr>
          </a:p>
        </p:txBody>
      </p:sp>
      <p:grpSp>
        <p:nvGrpSpPr>
          <p:cNvPr id="10" name="组合 9">
            <a:extLst>
              <a:ext uri="{FF2B5EF4-FFF2-40B4-BE49-F238E27FC236}">
                <a16:creationId xmlns:a16="http://schemas.microsoft.com/office/drawing/2014/main" id="{D4269DA7-05D1-7D39-9C79-8468A6126B05}"/>
              </a:ext>
            </a:extLst>
          </p:cNvPr>
          <p:cNvGrpSpPr/>
          <p:nvPr/>
        </p:nvGrpSpPr>
        <p:grpSpPr>
          <a:xfrm>
            <a:off x="651163" y="3656379"/>
            <a:ext cx="5619022" cy="2503856"/>
            <a:chOff x="-1151207" y="5033075"/>
            <a:chExt cx="4378801" cy="1658318"/>
          </a:xfrm>
        </p:grpSpPr>
        <p:pic>
          <p:nvPicPr>
            <p:cNvPr id="8" name="图片 7">
              <a:extLst>
                <a:ext uri="{FF2B5EF4-FFF2-40B4-BE49-F238E27FC236}">
                  <a16:creationId xmlns:a16="http://schemas.microsoft.com/office/drawing/2014/main" id="{1625FB29-493B-B1A1-AA98-93FB182DD709}"/>
                </a:ext>
              </a:extLst>
            </p:cNvPr>
            <p:cNvPicPr>
              <a:picLocks noChangeAspect="1"/>
            </p:cNvPicPr>
            <p:nvPr/>
          </p:nvPicPr>
          <p:blipFill rotWithShape="1">
            <a:blip r:embed="rId4"/>
            <a:srcRect l="7656" t="47881" b="3577"/>
            <a:stretch/>
          </p:blipFill>
          <p:spPr>
            <a:xfrm>
              <a:off x="1034512" y="5033075"/>
              <a:ext cx="2193082" cy="1658318"/>
            </a:xfrm>
            <a:prstGeom prst="rect">
              <a:avLst/>
            </a:prstGeom>
          </p:spPr>
        </p:pic>
        <p:pic>
          <p:nvPicPr>
            <p:cNvPr id="9" name="图片 8">
              <a:extLst>
                <a:ext uri="{FF2B5EF4-FFF2-40B4-BE49-F238E27FC236}">
                  <a16:creationId xmlns:a16="http://schemas.microsoft.com/office/drawing/2014/main" id="{330DF119-0584-4CF6-DC2E-A7DB41CFA1C6}"/>
                </a:ext>
              </a:extLst>
            </p:cNvPr>
            <p:cNvPicPr>
              <a:picLocks noChangeAspect="1"/>
            </p:cNvPicPr>
            <p:nvPr/>
          </p:nvPicPr>
          <p:blipFill rotWithShape="1">
            <a:blip r:embed="rId4"/>
            <a:srcRect l="7966" b="52131"/>
            <a:stretch/>
          </p:blipFill>
          <p:spPr>
            <a:xfrm>
              <a:off x="-1151207" y="5033075"/>
              <a:ext cx="2185719" cy="1635330"/>
            </a:xfrm>
            <a:prstGeom prst="rect">
              <a:avLst/>
            </a:prstGeom>
          </p:spPr>
        </p:pic>
      </p:grpSp>
    </p:spTree>
    <p:extLst>
      <p:ext uri="{BB962C8B-B14F-4D97-AF65-F5344CB8AC3E}">
        <p14:creationId xmlns:p14="http://schemas.microsoft.com/office/powerpoint/2010/main" val="74691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Config</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a:blip r:embed="rId3">
            <a:alphaModFix amt="36000"/>
            <a:extLst>
              <a:ext uri="{28A0092B-C50C-407E-A947-70E740481C1C}">
                <a14:useLocalDpi xmlns:a14="http://schemas.microsoft.com/office/drawing/2010/main" val="0"/>
              </a:ext>
            </a:extLst>
          </a:blip>
          <a:srcRect/>
          <a:stretch>
            <a:fillRect/>
          </a:stretch>
        </p:blipFill>
        <p:spPr bwMode="auto">
          <a:xfrm>
            <a:off x="1883317" y="1935763"/>
            <a:ext cx="8425365" cy="3733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view">
            <a:extLst>
              <a:ext uri="{FF2B5EF4-FFF2-40B4-BE49-F238E27FC236}">
                <a16:creationId xmlns:a16="http://schemas.microsoft.com/office/drawing/2014/main" id="{F72AFF8F-9418-6B00-2FFC-618B1A4A918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3673" t="39998" r="25780" b="35735"/>
          <a:stretch/>
        </p:blipFill>
        <p:spPr bwMode="auto">
          <a:xfrm>
            <a:off x="3877734" y="3429000"/>
            <a:ext cx="4258733" cy="905933"/>
          </a:xfrm>
          <a:custGeom>
            <a:avLst/>
            <a:gdLst>
              <a:gd name="connsiteX0" fmla="*/ 0 w 4258733"/>
              <a:gd name="connsiteY0" fmla="*/ 150992 h 905933"/>
              <a:gd name="connsiteX1" fmla="*/ 150992 w 4258733"/>
              <a:gd name="connsiteY1" fmla="*/ 0 h 905933"/>
              <a:gd name="connsiteX2" fmla="*/ 755809 w 4258733"/>
              <a:gd name="connsiteY2" fmla="*/ 0 h 905933"/>
              <a:gd name="connsiteX3" fmla="*/ 1321059 w 4258733"/>
              <a:gd name="connsiteY3" fmla="*/ 0 h 905933"/>
              <a:gd name="connsiteX4" fmla="*/ 1925877 w 4258733"/>
              <a:gd name="connsiteY4" fmla="*/ 0 h 905933"/>
              <a:gd name="connsiteX5" fmla="*/ 2570261 w 4258733"/>
              <a:gd name="connsiteY5" fmla="*/ 0 h 905933"/>
              <a:gd name="connsiteX6" fmla="*/ 3214646 w 4258733"/>
              <a:gd name="connsiteY6" fmla="*/ 0 h 905933"/>
              <a:gd name="connsiteX7" fmla="*/ 4107741 w 4258733"/>
              <a:gd name="connsiteY7" fmla="*/ 0 h 905933"/>
              <a:gd name="connsiteX8" fmla="*/ 4258733 w 4258733"/>
              <a:gd name="connsiteY8" fmla="*/ 150992 h 905933"/>
              <a:gd name="connsiteX9" fmla="*/ 4258733 w 4258733"/>
              <a:gd name="connsiteY9" fmla="*/ 459006 h 905933"/>
              <a:gd name="connsiteX10" fmla="*/ 4258733 w 4258733"/>
              <a:gd name="connsiteY10" fmla="*/ 754941 h 905933"/>
              <a:gd name="connsiteX11" fmla="*/ 4107741 w 4258733"/>
              <a:gd name="connsiteY11" fmla="*/ 905933 h 905933"/>
              <a:gd name="connsiteX12" fmla="*/ 3502924 w 4258733"/>
              <a:gd name="connsiteY12" fmla="*/ 905933 h 905933"/>
              <a:gd name="connsiteX13" fmla="*/ 2858539 w 4258733"/>
              <a:gd name="connsiteY13" fmla="*/ 905933 h 905933"/>
              <a:gd name="connsiteX14" fmla="*/ 2293289 w 4258733"/>
              <a:gd name="connsiteY14" fmla="*/ 905933 h 905933"/>
              <a:gd name="connsiteX15" fmla="*/ 1648904 w 4258733"/>
              <a:gd name="connsiteY15" fmla="*/ 905933 h 905933"/>
              <a:gd name="connsiteX16" fmla="*/ 1123222 w 4258733"/>
              <a:gd name="connsiteY16" fmla="*/ 905933 h 905933"/>
              <a:gd name="connsiteX17" fmla="*/ 150992 w 4258733"/>
              <a:gd name="connsiteY17" fmla="*/ 905933 h 905933"/>
              <a:gd name="connsiteX18" fmla="*/ 0 w 4258733"/>
              <a:gd name="connsiteY18" fmla="*/ 754941 h 905933"/>
              <a:gd name="connsiteX19" fmla="*/ 0 w 4258733"/>
              <a:gd name="connsiteY19" fmla="*/ 446927 h 905933"/>
              <a:gd name="connsiteX20" fmla="*/ 0 w 4258733"/>
              <a:gd name="connsiteY20" fmla="*/ 150992 h 90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8733" h="905933" fill="none" extrusionOk="0">
                <a:moveTo>
                  <a:pt x="0" y="150992"/>
                </a:moveTo>
                <a:cubicBezTo>
                  <a:pt x="-2044" y="65501"/>
                  <a:pt x="77715" y="20837"/>
                  <a:pt x="150992" y="0"/>
                </a:cubicBezTo>
                <a:cubicBezTo>
                  <a:pt x="317237" y="-67363"/>
                  <a:pt x="598074" y="64279"/>
                  <a:pt x="755809" y="0"/>
                </a:cubicBezTo>
                <a:cubicBezTo>
                  <a:pt x="913544" y="-64279"/>
                  <a:pt x="1142605" y="56819"/>
                  <a:pt x="1321059" y="0"/>
                </a:cubicBezTo>
                <a:cubicBezTo>
                  <a:pt x="1499513" y="-56819"/>
                  <a:pt x="1694512" y="44861"/>
                  <a:pt x="1925877" y="0"/>
                </a:cubicBezTo>
                <a:cubicBezTo>
                  <a:pt x="2157242" y="-44861"/>
                  <a:pt x="2401500" y="15473"/>
                  <a:pt x="2570261" y="0"/>
                </a:cubicBezTo>
                <a:cubicBezTo>
                  <a:pt x="2739022" y="-15473"/>
                  <a:pt x="3009543" y="43122"/>
                  <a:pt x="3214646" y="0"/>
                </a:cubicBezTo>
                <a:cubicBezTo>
                  <a:pt x="3419749" y="-43122"/>
                  <a:pt x="3670256" y="40756"/>
                  <a:pt x="4107741" y="0"/>
                </a:cubicBezTo>
                <a:cubicBezTo>
                  <a:pt x="4180646" y="-11563"/>
                  <a:pt x="4274089" y="58196"/>
                  <a:pt x="4258733" y="150992"/>
                </a:cubicBezTo>
                <a:cubicBezTo>
                  <a:pt x="4277862" y="300142"/>
                  <a:pt x="4237623" y="393730"/>
                  <a:pt x="4258733" y="459006"/>
                </a:cubicBezTo>
                <a:cubicBezTo>
                  <a:pt x="4279843" y="524282"/>
                  <a:pt x="4245585" y="616350"/>
                  <a:pt x="4258733" y="754941"/>
                </a:cubicBezTo>
                <a:cubicBezTo>
                  <a:pt x="4261005" y="858095"/>
                  <a:pt x="4199137" y="895476"/>
                  <a:pt x="4107741" y="905933"/>
                </a:cubicBezTo>
                <a:cubicBezTo>
                  <a:pt x="3817305" y="952150"/>
                  <a:pt x="3710471" y="868633"/>
                  <a:pt x="3502924" y="905933"/>
                </a:cubicBezTo>
                <a:cubicBezTo>
                  <a:pt x="3295377" y="943233"/>
                  <a:pt x="3098108" y="862702"/>
                  <a:pt x="2858539" y="905933"/>
                </a:cubicBezTo>
                <a:cubicBezTo>
                  <a:pt x="2618971" y="949164"/>
                  <a:pt x="2564432" y="905521"/>
                  <a:pt x="2293289" y="905933"/>
                </a:cubicBezTo>
                <a:cubicBezTo>
                  <a:pt x="2022146" y="906345"/>
                  <a:pt x="1830314" y="855428"/>
                  <a:pt x="1648904" y="905933"/>
                </a:cubicBezTo>
                <a:cubicBezTo>
                  <a:pt x="1467495" y="956438"/>
                  <a:pt x="1265879" y="860107"/>
                  <a:pt x="1123222" y="905933"/>
                </a:cubicBezTo>
                <a:cubicBezTo>
                  <a:pt x="980565" y="951759"/>
                  <a:pt x="358107" y="831286"/>
                  <a:pt x="150992" y="905933"/>
                </a:cubicBezTo>
                <a:cubicBezTo>
                  <a:pt x="91411" y="910148"/>
                  <a:pt x="17942" y="842891"/>
                  <a:pt x="0" y="754941"/>
                </a:cubicBezTo>
                <a:cubicBezTo>
                  <a:pt x="-14716" y="687451"/>
                  <a:pt x="24833" y="563055"/>
                  <a:pt x="0" y="446927"/>
                </a:cubicBezTo>
                <a:cubicBezTo>
                  <a:pt x="-24833" y="330799"/>
                  <a:pt x="15918" y="276484"/>
                  <a:pt x="0" y="150992"/>
                </a:cubicBezTo>
                <a:close/>
              </a:path>
              <a:path w="4258733" h="905933" stroke="0" extrusionOk="0">
                <a:moveTo>
                  <a:pt x="0" y="150992"/>
                </a:moveTo>
                <a:cubicBezTo>
                  <a:pt x="13945" y="78032"/>
                  <a:pt x="67272" y="4277"/>
                  <a:pt x="150992" y="0"/>
                </a:cubicBezTo>
                <a:cubicBezTo>
                  <a:pt x="373150" y="-63491"/>
                  <a:pt x="582670" y="44429"/>
                  <a:pt x="716242" y="0"/>
                </a:cubicBezTo>
                <a:cubicBezTo>
                  <a:pt x="849814" y="-44429"/>
                  <a:pt x="1094451" y="39290"/>
                  <a:pt x="1321059" y="0"/>
                </a:cubicBezTo>
                <a:cubicBezTo>
                  <a:pt x="1547667" y="-39290"/>
                  <a:pt x="1591721" y="981"/>
                  <a:pt x="1807174" y="0"/>
                </a:cubicBezTo>
                <a:cubicBezTo>
                  <a:pt x="2022627" y="-981"/>
                  <a:pt x="2044412" y="13299"/>
                  <a:pt x="2253721" y="0"/>
                </a:cubicBezTo>
                <a:cubicBezTo>
                  <a:pt x="2463030" y="-13299"/>
                  <a:pt x="2542673" y="45947"/>
                  <a:pt x="2700269" y="0"/>
                </a:cubicBezTo>
                <a:cubicBezTo>
                  <a:pt x="2857865" y="-45947"/>
                  <a:pt x="3064209" y="7725"/>
                  <a:pt x="3225951" y="0"/>
                </a:cubicBezTo>
                <a:cubicBezTo>
                  <a:pt x="3387693" y="-7725"/>
                  <a:pt x="3851513" y="31541"/>
                  <a:pt x="4107741" y="0"/>
                </a:cubicBezTo>
                <a:cubicBezTo>
                  <a:pt x="4180652" y="-4655"/>
                  <a:pt x="4263115" y="65483"/>
                  <a:pt x="4258733" y="150992"/>
                </a:cubicBezTo>
                <a:cubicBezTo>
                  <a:pt x="4290944" y="230095"/>
                  <a:pt x="4225975" y="367289"/>
                  <a:pt x="4258733" y="452967"/>
                </a:cubicBezTo>
                <a:cubicBezTo>
                  <a:pt x="4291491" y="538645"/>
                  <a:pt x="4222941" y="643012"/>
                  <a:pt x="4258733" y="754941"/>
                </a:cubicBezTo>
                <a:cubicBezTo>
                  <a:pt x="4247162" y="825989"/>
                  <a:pt x="4178986" y="902641"/>
                  <a:pt x="4107741" y="905933"/>
                </a:cubicBezTo>
                <a:cubicBezTo>
                  <a:pt x="3854915" y="947373"/>
                  <a:pt x="3716964" y="882606"/>
                  <a:pt x="3502924" y="905933"/>
                </a:cubicBezTo>
                <a:cubicBezTo>
                  <a:pt x="3288884" y="929260"/>
                  <a:pt x="3164990" y="896342"/>
                  <a:pt x="2977241" y="905933"/>
                </a:cubicBezTo>
                <a:cubicBezTo>
                  <a:pt x="2789492" y="915524"/>
                  <a:pt x="2469236" y="879912"/>
                  <a:pt x="2332856" y="905933"/>
                </a:cubicBezTo>
                <a:cubicBezTo>
                  <a:pt x="2196477" y="931954"/>
                  <a:pt x="2040984" y="904935"/>
                  <a:pt x="1846742" y="905933"/>
                </a:cubicBezTo>
                <a:cubicBezTo>
                  <a:pt x="1652500" y="906931"/>
                  <a:pt x="1463628" y="896700"/>
                  <a:pt x="1360627" y="905933"/>
                </a:cubicBezTo>
                <a:cubicBezTo>
                  <a:pt x="1257626" y="915166"/>
                  <a:pt x="984893" y="902874"/>
                  <a:pt x="874512" y="905933"/>
                </a:cubicBezTo>
                <a:cubicBezTo>
                  <a:pt x="764131" y="908992"/>
                  <a:pt x="335272" y="836693"/>
                  <a:pt x="150992" y="905933"/>
                </a:cubicBezTo>
                <a:cubicBezTo>
                  <a:pt x="76649" y="885597"/>
                  <a:pt x="6735" y="833385"/>
                  <a:pt x="0" y="754941"/>
                </a:cubicBezTo>
                <a:cubicBezTo>
                  <a:pt x="-17245" y="622216"/>
                  <a:pt x="20847" y="598285"/>
                  <a:pt x="0" y="471085"/>
                </a:cubicBezTo>
                <a:cubicBezTo>
                  <a:pt x="-20847" y="343885"/>
                  <a:pt x="2211" y="310016"/>
                  <a:pt x="0" y="150992"/>
                </a:cubicBezTo>
                <a:close/>
              </a:path>
            </a:pathLst>
          </a:custGeom>
          <a:solidFill>
            <a:srgbClr val="FF0000"/>
          </a:solidFill>
          <a:ln w="38100">
            <a:solidFill>
              <a:srgbClr val="FF0000"/>
            </a:solidFill>
          </a:ln>
        </p:spPr>
      </p:pic>
    </p:spTree>
    <p:extLst>
      <p:ext uri="{BB962C8B-B14F-4D97-AF65-F5344CB8AC3E}">
        <p14:creationId xmlns:p14="http://schemas.microsoft.com/office/powerpoint/2010/main" val="44001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1">
            <a:extLst>
              <a:ext uri="{FF2B5EF4-FFF2-40B4-BE49-F238E27FC236}">
                <a16:creationId xmlns:a16="http://schemas.microsoft.com/office/drawing/2014/main" id="{52CD5997-343C-A589-1C5C-18DDC40C3983}"/>
              </a:ext>
            </a:extLst>
          </p:cNvPr>
          <p:cNvPicPr>
            <a:picLocks noChangeAspect="1"/>
          </p:cNvPicPr>
          <p:nvPr/>
        </p:nvPicPr>
        <p:blipFill>
          <a:blip r:embed="rId3"/>
          <a:stretch>
            <a:fillRect/>
          </a:stretch>
        </p:blipFill>
        <p:spPr>
          <a:xfrm>
            <a:off x="319625" y="667915"/>
            <a:ext cx="6603856" cy="5650930"/>
          </a:xfrm>
          <a:prstGeom prst="rect">
            <a:avLst/>
          </a:prstGeom>
        </p:spPr>
      </p:pic>
      <p:grpSp>
        <p:nvGrpSpPr>
          <p:cNvPr id="27" name="组合 26">
            <a:extLst>
              <a:ext uri="{FF2B5EF4-FFF2-40B4-BE49-F238E27FC236}">
                <a16:creationId xmlns:a16="http://schemas.microsoft.com/office/drawing/2014/main" id="{390565D7-6EC8-74CC-0C8F-0481A4F54CD8}"/>
              </a:ext>
            </a:extLst>
          </p:cNvPr>
          <p:cNvGrpSpPr/>
          <p:nvPr/>
        </p:nvGrpSpPr>
        <p:grpSpPr>
          <a:xfrm>
            <a:off x="420229" y="2370553"/>
            <a:ext cx="11537894" cy="4038222"/>
            <a:chOff x="501706" y="2759838"/>
            <a:chExt cx="11537894" cy="4038222"/>
          </a:xfrm>
        </p:grpSpPr>
        <p:sp>
          <p:nvSpPr>
            <p:cNvPr id="4" name="矩形 3">
              <a:extLst>
                <a:ext uri="{FF2B5EF4-FFF2-40B4-BE49-F238E27FC236}">
                  <a16:creationId xmlns:a16="http://schemas.microsoft.com/office/drawing/2014/main" id="{7E42C4CC-B164-CE54-3CCD-80ACB9F8CF7A}"/>
                </a:ext>
              </a:extLst>
            </p:cNvPr>
            <p:cNvSpPr/>
            <p:nvPr/>
          </p:nvSpPr>
          <p:spPr>
            <a:xfrm>
              <a:off x="501706" y="2808686"/>
              <a:ext cx="3803257" cy="3989374"/>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06EF92FB-A33F-FEB2-4BAB-D2B32E0887AE}"/>
                </a:ext>
              </a:extLst>
            </p:cNvPr>
            <p:cNvSpPr txBox="1"/>
            <p:nvPr/>
          </p:nvSpPr>
          <p:spPr>
            <a:xfrm>
              <a:off x="7498081" y="2759838"/>
              <a:ext cx="4541519" cy="1231106"/>
            </a:xfrm>
            <a:prstGeom prst="rect">
              <a:avLst/>
            </a:prstGeom>
            <a:noFill/>
            <a:ln w="28575">
              <a:solidFill>
                <a:srgbClr val="FFC000"/>
              </a:solidFill>
            </a:ln>
          </p:spPr>
          <p:txBody>
            <a:bodyPr wrap="square" rtlCol="0">
              <a:spAutoFit/>
            </a:bodyPr>
            <a:lstStyle/>
            <a:p>
              <a:r>
                <a:rPr kumimoji="1" lang="en-US" altLang="zh-CN" sz="2000" dirty="0"/>
                <a:t>Process</a:t>
              </a:r>
              <a:r>
                <a:rPr kumimoji="1" lang="zh-CN" altLang="en-US" sz="2000" dirty="0"/>
                <a:t> </a:t>
              </a:r>
              <a:r>
                <a:rPr kumimoji="1" lang="en-US" altLang="zh-CN" sz="2000" dirty="0"/>
                <a:t>OP</a:t>
              </a:r>
              <a:r>
                <a:rPr kumimoji="1" lang="zh-CN" altLang="en-US" sz="2000" dirty="0"/>
                <a:t> </a:t>
              </a:r>
              <a:r>
                <a:rPr kumimoji="1" lang="en-US" altLang="zh-CN" sz="2000" dirty="0"/>
                <a:t>List:</a:t>
              </a:r>
            </a:p>
            <a:p>
              <a:pPr marL="285750" indent="-285750">
                <a:buFontTx/>
                <a:buChar char="-"/>
              </a:pPr>
              <a:r>
                <a:rPr kumimoji="1" lang="en-US" altLang="zh-CN" dirty="0"/>
                <a:t>OP</a:t>
              </a:r>
              <a:r>
                <a:rPr kumimoji="1" lang="zh-CN" altLang="en-US" dirty="0"/>
                <a:t> </a:t>
              </a:r>
              <a:r>
                <a:rPr kumimoji="1" lang="en-US" altLang="zh-CN" dirty="0"/>
                <a:t>name</a:t>
              </a:r>
            </a:p>
            <a:p>
              <a:pPr marL="285750" indent="-285750">
                <a:buFontTx/>
                <a:buChar char="-"/>
              </a:pPr>
              <a:r>
                <a:rPr kumimoji="1" lang="en-US" altLang="zh-CN" dirty="0"/>
                <a:t>Arguments</a:t>
              </a:r>
              <a:r>
                <a:rPr kumimoji="1" lang="zh-CN" altLang="en-US" dirty="0"/>
                <a:t> </a:t>
              </a:r>
              <a:r>
                <a:rPr kumimoji="1" lang="en-US" altLang="zh-CN" dirty="0"/>
                <a:t>of</a:t>
              </a:r>
              <a:r>
                <a:rPr kumimoji="1" lang="zh-CN" altLang="en-US" dirty="0"/>
                <a:t> </a:t>
              </a:r>
              <a:r>
                <a:rPr kumimoji="1" lang="en-US" altLang="zh-CN" dirty="0"/>
                <a:t>OPs</a:t>
              </a:r>
            </a:p>
            <a:p>
              <a:pPr marL="285750" indent="-285750">
                <a:buFontTx/>
                <a:buChar char="-"/>
              </a:pPr>
              <a:r>
                <a:rPr kumimoji="1" lang="en-US" altLang="zh-CN" dirty="0"/>
                <a:t>Including</a:t>
              </a:r>
              <a:r>
                <a:rPr kumimoji="1" lang="zh-CN" altLang="en-US" dirty="0"/>
                <a:t> </a:t>
              </a:r>
              <a:r>
                <a:rPr kumimoji="1" lang="en-US" altLang="zh-CN" dirty="0"/>
                <a:t>several</a:t>
              </a:r>
              <a:r>
                <a:rPr kumimoji="1" lang="zh-CN" altLang="en-US" dirty="0"/>
                <a:t> </a:t>
              </a:r>
              <a:r>
                <a:rPr kumimoji="1" lang="en-US" altLang="zh-CN" dirty="0"/>
                <a:t>categories</a:t>
              </a:r>
              <a:r>
                <a:rPr kumimoji="1" lang="zh-CN" altLang="en-US" dirty="0"/>
                <a:t> </a:t>
              </a:r>
              <a:r>
                <a:rPr kumimoji="1" lang="en-US" altLang="zh-CN" dirty="0"/>
                <a:t>of</a:t>
              </a:r>
              <a:r>
                <a:rPr kumimoji="1" lang="zh-CN" altLang="en-US" dirty="0"/>
                <a:t> </a:t>
              </a:r>
              <a:r>
                <a:rPr kumimoji="1" lang="en-US" altLang="zh-CN" dirty="0"/>
                <a:t>OPs</a:t>
              </a:r>
            </a:p>
          </p:txBody>
        </p:sp>
        <p:cxnSp>
          <p:nvCxnSpPr>
            <p:cNvPr id="8" name="直线箭头连接符 7">
              <a:extLst>
                <a:ext uri="{FF2B5EF4-FFF2-40B4-BE49-F238E27FC236}">
                  <a16:creationId xmlns:a16="http://schemas.microsoft.com/office/drawing/2014/main" id="{31919D5F-609E-29CD-1916-981F91D199FC}"/>
                </a:ext>
              </a:extLst>
            </p:cNvPr>
            <p:cNvCxnSpPr>
              <a:cxnSpLocks/>
              <a:endCxn id="6" idx="1"/>
            </p:cNvCxnSpPr>
            <p:nvPr/>
          </p:nvCxnSpPr>
          <p:spPr>
            <a:xfrm>
              <a:off x="4015366" y="3321303"/>
              <a:ext cx="3482715" cy="54088"/>
            </a:xfrm>
            <a:prstGeom prst="straightConnector1">
              <a:avLst/>
            </a:prstGeom>
            <a:ln w="28575">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B20EDAEF-4992-E9A7-BFD9-A09F5CE5EEA1}"/>
              </a:ext>
            </a:extLst>
          </p:cNvPr>
          <p:cNvGrpSpPr/>
          <p:nvPr/>
        </p:nvGrpSpPr>
        <p:grpSpPr>
          <a:xfrm>
            <a:off x="555336" y="3139165"/>
            <a:ext cx="11402786" cy="1368223"/>
            <a:chOff x="636813" y="3528450"/>
            <a:chExt cx="11402786" cy="1368223"/>
          </a:xfrm>
        </p:grpSpPr>
        <p:sp>
          <p:nvSpPr>
            <p:cNvPr id="9" name="文本框 8">
              <a:extLst>
                <a:ext uri="{FF2B5EF4-FFF2-40B4-BE49-F238E27FC236}">
                  <a16:creationId xmlns:a16="http://schemas.microsoft.com/office/drawing/2014/main" id="{C22CE15C-D57F-EE4A-1326-89C0C087EBC2}"/>
                </a:ext>
              </a:extLst>
            </p:cNvPr>
            <p:cNvSpPr txBox="1"/>
            <p:nvPr/>
          </p:nvSpPr>
          <p:spPr>
            <a:xfrm>
              <a:off x="7498080" y="4219565"/>
              <a:ext cx="4541519" cy="677108"/>
            </a:xfrm>
            <a:prstGeom prst="rect">
              <a:avLst/>
            </a:prstGeom>
            <a:noFill/>
            <a:ln w="28575">
              <a:solidFill>
                <a:srgbClr val="92D050"/>
              </a:solidFill>
            </a:ln>
          </p:spPr>
          <p:txBody>
            <a:bodyPr wrap="square" rtlCol="0">
              <a:spAutoFit/>
            </a:bodyPr>
            <a:lstStyle/>
            <a:p>
              <a:r>
                <a:rPr kumimoji="1" lang="en-US" altLang="zh-CN" sz="2000" dirty="0"/>
                <a:t>Mapper</a:t>
              </a:r>
              <a:r>
                <a:rPr kumimoji="1" lang="zh-CN" altLang="en-US" sz="2000" dirty="0"/>
                <a:t> </a:t>
              </a:r>
              <a:r>
                <a:rPr kumimoji="1" lang="en-US" altLang="zh-CN" sz="2000" dirty="0"/>
                <a:t>OPs:</a:t>
              </a:r>
            </a:p>
            <a:p>
              <a:pPr marL="285750" indent="-285750">
                <a:buFontTx/>
                <a:buChar char="-"/>
              </a:pPr>
              <a:r>
                <a:rPr kumimoji="1" lang="en-US" altLang="zh-CN" dirty="0"/>
                <a:t>Modify</a:t>
              </a:r>
              <a:r>
                <a:rPr kumimoji="1" lang="zh-CN" altLang="en-US" dirty="0"/>
                <a:t> </a:t>
              </a:r>
              <a:r>
                <a:rPr kumimoji="1" lang="en-US" altLang="zh-CN" dirty="0"/>
                <a:t>contents</a:t>
              </a:r>
              <a:r>
                <a:rPr kumimoji="1" lang="zh-CN" altLang="en-US" dirty="0"/>
                <a:t> </a:t>
              </a:r>
              <a:r>
                <a:rPr kumimoji="1" lang="en-US" altLang="zh-CN" dirty="0"/>
                <a:t>of</a:t>
              </a:r>
              <a:r>
                <a:rPr kumimoji="1" lang="zh-CN" altLang="en-US" dirty="0"/>
                <a:t> </a:t>
              </a:r>
              <a:r>
                <a:rPr kumimoji="1" lang="en-US" altLang="zh-CN" dirty="0"/>
                <a:t>samples</a:t>
              </a:r>
            </a:p>
          </p:txBody>
        </p:sp>
        <p:sp>
          <p:nvSpPr>
            <p:cNvPr id="10" name="矩形 9">
              <a:extLst>
                <a:ext uri="{FF2B5EF4-FFF2-40B4-BE49-F238E27FC236}">
                  <a16:creationId xmlns:a16="http://schemas.microsoft.com/office/drawing/2014/main" id="{5D664689-9977-7128-AD1A-C2B6F83BC9CA}"/>
                </a:ext>
              </a:extLst>
            </p:cNvPr>
            <p:cNvSpPr/>
            <p:nvPr/>
          </p:nvSpPr>
          <p:spPr>
            <a:xfrm>
              <a:off x="636813" y="3528450"/>
              <a:ext cx="3502479" cy="711956"/>
            </a:xfrm>
            <a:prstGeom prst="rect">
              <a:avLst/>
            </a:prstGeom>
            <a:noFill/>
            <a:ln w="28575"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15" name="直线箭头连接符 14">
              <a:extLst>
                <a:ext uri="{FF2B5EF4-FFF2-40B4-BE49-F238E27FC236}">
                  <a16:creationId xmlns:a16="http://schemas.microsoft.com/office/drawing/2014/main" id="{27B8E1E0-78B2-8E66-C419-C5C7426177C5}"/>
                </a:ext>
              </a:extLst>
            </p:cNvPr>
            <p:cNvCxnSpPr>
              <a:cxnSpLocks/>
              <a:stCxn id="10" idx="3"/>
              <a:endCxn id="9" idx="1"/>
            </p:cNvCxnSpPr>
            <p:nvPr/>
          </p:nvCxnSpPr>
          <p:spPr>
            <a:xfrm>
              <a:off x="4139292" y="3884428"/>
              <a:ext cx="3358788" cy="673691"/>
            </a:xfrm>
            <a:prstGeom prst="straightConnector1">
              <a:avLst/>
            </a:prstGeom>
            <a:ln w="28575">
              <a:solidFill>
                <a:srgbClr val="92D05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8544B2EE-9147-EC12-BE6D-A65B02918BA6}"/>
              </a:ext>
            </a:extLst>
          </p:cNvPr>
          <p:cNvGrpSpPr/>
          <p:nvPr/>
        </p:nvGrpSpPr>
        <p:grpSpPr>
          <a:xfrm>
            <a:off x="569995" y="3975790"/>
            <a:ext cx="11388127" cy="1923181"/>
            <a:chOff x="651472" y="4365075"/>
            <a:chExt cx="11388127" cy="1923181"/>
          </a:xfrm>
        </p:grpSpPr>
        <p:sp>
          <p:nvSpPr>
            <p:cNvPr id="11" name="矩形 10">
              <a:extLst>
                <a:ext uri="{FF2B5EF4-FFF2-40B4-BE49-F238E27FC236}">
                  <a16:creationId xmlns:a16="http://schemas.microsoft.com/office/drawing/2014/main" id="{7B01CF99-4507-A35F-51A7-B7859242CAB8}"/>
                </a:ext>
              </a:extLst>
            </p:cNvPr>
            <p:cNvSpPr/>
            <p:nvPr/>
          </p:nvSpPr>
          <p:spPr>
            <a:xfrm>
              <a:off x="651472" y="4365075"/>
              <a:ext cx="3502479" cy="1923181"/>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C0ECB497-52BD-F8CE-6794-FD0C4FFAFE9B}"/>
                </a:ext>
              </a:extLst>
            </p:cNvPr>
            <p:cNvSpPr txBox="1"/>
            <p:nvPr/>
          </p:nvSpPr>
          <p:spPr>
            <a:xfrm>
              <a:off x="7498080" y="5125294"/>
              <a:ext cx="4541519" cy="677108"/>
            </a:xfrm>
            <a:prstGeom prst="rect">
              <a:avLst/>
            </a:prstGeom>
            <a:noFill/>
            <a:ln w="28575">
              <a:solidFill>
                <a:srgbClr val="00B0F0"/>
              </a:solidFill>
            </a:ln>
          </p:spPr>
          <p:txBody>
            <a:bodyPr wrap="square" rtlCol="0">
              <a:spAutoFit/>
            </a:bodyPr>
            <a:lstStyle/>
            <a:p>
              <a:r>
                <a:rPr kumimoji="1" lang="en-US" altLang="zh-CN" sz="2000" dirty="0"/>
                <a:t>Filter</a:t>
              </a:r>
              <a:r>
                <a:rPr kumimoji="1" lang="zh-CN" altLang="en-US" sz="2000" dirty="0"/>
                <a:t> </a:t>
              </a:r>
              <a:r>
                <a:rPr kumimoji="1" lang="en-US" altLang="zh-CN" sz="2000" dirty="0"/>
                <a:t>OPs:</a:t>
              </a:r>
            </a:p>
            <a:p>
              <a:pPr marL="285750" indent="-285750">
                <a:buFontTx/>
                <a:buChar char="-"/>
              </a:pPr>
              <a:r>
                <a:rPr kumimoji="1" lang="en-US" altLang="zh-CN" dirty="0"/>
                <a:t>Filter</a:t>
              </a:r>
              <a:r>
                <a:rPr kumimoji="1" lang="zh-CN" altLang="en-US" dirty="0"/>
                <a:t> </a:t>
              </a:r>
              <a:r>
                <a:rPr kumimoji="1" lang="en-US" altLang="zh-CN" dirty="0"/>
                <a:t>out</a:t>
              </a:r>
              <a:r>
                <a:rPr kumimoji="1" lang="zh-CN" altLang="en-US" dirty="0"/>
                <a:t> </a:t>
              </a:r>
              <a:r>
                <a:rPr kumimoji="1" lang="en-US" altLang="zh-CN" dirty="0"/>
                <a:t>unexpected</a:t>
              </a:r>
              <a:r>
                <a:rPr kumimoji="1" lang="zh-CN" altLang="en-US" dirty="0"/>
                <a:t> </a:t>
              </a:r>
              <a:r>
                <a:rPr kumimoji="1" lang="en-US" altLang="zh-CN" dirty="0"/>
                <a:t>samples</a:t>
              </a:r>
            </a:p>
          </p:txBody>
        </p:sp>
        <p:cxnSp>
          <p:nvCxnSpPr>
            <p:cNvPr id="16" name="直线箭头连接符 15">
              <a:extLst>
                <a:ext uri="{FF2B5EF4-FFF2-40B4-BE49-F238E27FC236}">
                  <a16:creationId xmlns:a16="http://schemas.microsoft.com/office/drawing/2014/main" id="{93D2925C-AE19-7C7E-9B86-F4D59173906D}"/>
                </a:ext>
              </a:extLst>
            </p:cNvPr>
            <p:cNvCxnSpPr>
              <a:cxnSpLocks/>
              <a:stCxn id="11" idx="3"/>
              <a:endCxn id="13" idx="1"/>
            </p:cNvCxnSpPr>
            <p:nvPr/>
          </p:nvCxnSpPr>
          <p:spPr>
            <a:xfrm>
              <a:off x="4153951" y="5326666"/>
              <a:ext cx="3344129" cy="137182"/>
            </a:xfrm>
            <a:prstGeom prst="straightConnector1">
              <a:avLst/>
            </a:prstGeom>
            <a:ln w="28575">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880C2BB1-A914-DDBD-78AE-CBAB25113A8C}"/>
              </a:ext>
            </a:extLst>
          </p:cNvPr>
          <p:cNvGrpSpPr/>
          <p:nvPr/>
        </p:nvGrpSpPr>
        <p:grpSpPr>
          <a:xfrm>
            <a:off x="569995" y="5641737"/>
            <a:ext cx="11388128" cy="677108"/>
            <a:chOff x="651472" y="6031022"/>
            <a:chExt cx="11388128" cy="677108"/>
          </a:xfrm>
        </p:grpSpPr>
        <p:sp>
          <p:nvSpPr>
            <p:cNvPr id="12" name="矩形 11">
              <a:extLst>
                <a:ext uri="{FF2B5EF4-FFF2-40B4-BE49-F238E27FC236}">
                  <a16:creationId xmlns:a16="http://schemas.microsoft.com/office/drawing/2014/main" id="{B0A08967-B29C-B4B4-6B01-77069BA936D6}"/>
                </a:ext>
              </a:extLst>
            </p:cNvPr>
            <p:cNvSpPr/>
            <p:nvPr/>
          </p:nvSpPr>
          <p:spPr>
            <a:xfrm>
              <a:off x="651472" y="6412925"/>
              <a:ext cx="3502479" cy="295205"/>
            </a:xfrm>
            <a:prstGeom prst="rect">
              <a:avLst/>
            </a:prstGeom>
            <a:noFill/>
            <a:ln w="2857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FF84E59-A249-77C7-42F3-E5F90E1DDB19}"/>
                </a:ext>
              </a:extLst>
            </p:cNvPr>
            <p:cNvSpPr txBox="1"/>
            <p:nvPr/>
          </p:nvSpPr>
          <p:spPr>
            <a:xfrm>
              <a:off x="7498079" y="6031022"/>
              <a:ext cx="4541521" cy="677108"/>
            </a:xfrm>
            <a:prstGeom prst="rect">
              <a:avLst/>
            </a:prstGeom>
            <a:noFill/>
            <a:ln w="28575">
              <a:solidFill>
                <a:srgbClr val="7030A0"/>
              </a:solidFill>
            </a:ln>
          </p:spPr>
          <p:txBody>
            <a:bodyPr wrap="square" rtlCol="0">
              <a:spAutoFit/>
            </a:bodyPr>
            <a:lstStyle/>
            <a:p>
              <a:r>
                <a:rPr kumimoji="1" lang="en-US" altLang="zh-CN" sz="2000" dirty="0" err="1"/>
                <a:t>Deduplicator</a:t>
              </a:r>
              <a:r>
                <a:rPr kumimoji="1" lang="zh-CN" altLang="en-US" sz="2000" dirty="0"/>
                <a:t> </a:t>
              </a:r>
              <a:r>
                <a:rPr kumimoji="1" lang="en-US" altLang="zh-CN" sz="2000" dirty="0"/>
                <a:t>OPs:</a:t>
              </a:r>
            </a:p>
            <a:p>
              <a:pPr marL="285750" indent="-285750">
                <a:buFontTx/>
                <a:buChar char="-"/>
              </a:pPr>
              <a:r>
                <a:rPr kumimoji="1" lang="en-US" altLang="zh-CN" dirty="0"/>
                <a:t>Keep</a:t>
              </a:r>
              <a:r>
                <a:rPr kumimoji="1" lang="zh-CN" altLang="en-US" dirty="0"/>
                <a:t> </a:t>
              </a:r>
              <a:r>
                <a:rPr kumimoji="1" lang="en-US" altLang="zh-CN" dirty="0"/>
                <a:t>only</a:t>
              </a:r>
              <a:r>
                <a:rPr kumimoji="1" lang="zh-CN" altLang="en-US" dirty="0"/>
                <a:t> </a:t>
              </a:r>
              <a:r>
                <a:rPr kumimoji="1" lang="en-US" altLang="zh-CN" dirty="0"/>
                <a:t>one</a:t>
              </a:r>
              <a:r>
                <a:rPr kumimoji="1" lang="zh-CN" altLang="en-US" dirty="0"/>
                <a:t> </a:t>
              </a:r>
              <a:r>
                <a:rPr kumimoji="1" lang="en-US" altLang="zh-CN" dirty="0"/>
                <a:t>of</a:t>
              </a:r>
              <a:r>
                <a:rPr kumimoji="1" lang="zh-CN" altLang="en-US" dirty="0"/>
                <a:t> </a:t>
              </a:r>
              <a:r>
                <a:rPr kumimoji="1" lang="en-US" altLang="zh-CN" dirty="0"/>
                <a:t>nearly</a:t>
              </a:r>
              <a:r>
                <a:rPr kumimoji="1" lang="zh-CN" altLang="en-US" dirty="0"/>
                <a:t> </a:t>
              </a:r>
              <a:r>
                <a:rPr kumimoji="1" lang="en-US" altLang="zh-CN" dirty="0"/>
                <a:t>identical</a:t>
              </a:r>
              <a:r>
                <a:rPr kumimoji="1" lang="zh-CN" altLang="en-US" dirty="0"/>
                <a:t> </a:t>
              </a:r>
              <a:r>
                <a:rPr kumimoji="1" lang="en-US" altLang="zh-CN" dirty="0"/>
                <a:t>samples</a:t>
              </a:r>
            </a:p>
          </p:txBody>
        </p:sp>
        <p:cxnSp>
          <p:nvCxnSpPr>
            <p:cNvPr id="17" name="直线箭头连接符 16">
              <a:extLst>
                <a:ext uri="{FF2B5EF4-FFF2-40B4-BE49-F238E27FC236}">
                  <a16:creationId xmlns:a16="http://schemas.microsoft.com/office/drawing/2014/main" id="{536281E1-ABF3-0FA5-513D-2F10E4019B5E}"/>
                </a:ext>
              </a:extLst>
            </p:cNvPr>
            <p:cNvCxnSpPr>
              <a:cxnSpLocks/>
              <a:stCxn id="12" idx="3"/>
              <a:endCxn id="14" idx="1"/>
            </p:cNvCxnSpPr>
            <p:nvPr/>
          </p:nvCxnSpPr>
          <p:spPr>
            <a:xfrm flipV="1">
              <a:off x="4153951" y="6369576"/>
              <a:ext cx="3344128" cy="190952"/>
            </a:xfrm>
            <a:prstGeom prst="straightConnector1">
              <a:avLst/>
            </a:prstGeom>
            <a:ln w="285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1DB77981-4312-4336-B15A-322DB5850F42}"/>
              </a:ext>
            </a:extLst>
          </p:cNvPr>
          <p:cNvPicPr>
            <a:picLocks noChangeAspect="1"/>
          </p:cNvPicPr>
          <p:nvPr/>
        </p:nvPicPr>
        <p:blipFill>
          <a:blip r:embed="rId4"/>
          <a:stretch>
            <a:fillRect/>
          </a:stretch>
        </p:blipFill>
        <p:spPr>
          <a:xfrm>
            <a:off x="681989" y="1834523"/>
            <a:ext cx="4584700" cy="170602"/>
          </a:xfrm>
          <a:prstGeom prst="rect">
            <a:avLst/>
          </a:prstGeom>
        </p:spPr>
      </p:pic>
      <p:grpSp>
        <p:nvGrpSpPr>
          <p:cNvPr id="26" name="组合 25">
            <a:extLst>
              <a:ext uri="{FF2B5EF4-FFF2-40B4-BE49-F238E27FC236}">
                <a16:creationId xmlns:a16="http://schemas.microsoft.com/office/drawing/2014/main" id="{2D99E931-452B-E38D-A77E-0B9B8C2F800F}"/>
              </a:ext>
            </a:extLst>
          </p:cNvPr>
          <p:cNvGrpSpPr/>
          <p:nvPr/>
        </p:nvGrpSpPr>
        <p:grpSpPr>
          <a:xfrm>
            <a:off x="555336" y="910826"/>
            <a:ext cx="11402787" cy="1231106"/>
            <a:chOff x="636813" y="1300111"/>
            <a:chExt cx="11402787" cy="1231106"/>
          </a:xfrm>
        </p:grpSpPr>
        <p:sp>
          <p:nvSpPr>
            <p:cNvPr id="5" name="文本框 4">
              <a:extLst>
                <a:ext uri="{FF2B5EF4-FFF2-40B4-BE49-F238E27FC236}">
                  <a16:creationId xmlns:a16="http://schemas.microsoft.com/office/drawing/2014/main" id="{54DC6034-5496-3574-05B9-ADA3FB946389}"/>
                </a:ext>
              </a:extLst>
            </p:cNvPr>
            <p:cNvSpPr txBox="1"/>
            <p:nvPr/>
          </p:nvSpPr>
          <p:spPr>
            <a:xfrm>
              <a:off x="7498081" y="1300111"/>
              <a:ext cx="4541519" cy="1231106"/>
            </a:xfrm>
            <a:prstGeom prst="rect">
              <a:avLst/>
            </a:prstGeom>
            <a:noFill/>
            <a:ln w="28575">
              <a:solidFill>
                <a:srgbClr val="FF0000"/>
              </a:solidFill>
            </a:ln>
          </p:spPr>
          <p:txBody>
            <a:bodyPr wrap="square" rtlCol="0">
              <a:spAutoFit/>
            </a:bodyPr>
            <a:lstStyle/>
            <a:p>
              <a:r>
                <a:rPr kumimoji="1" lang="en-US" altLang="zh-CN" sz="2000" dirty="0"/>
                <a:t>Global</a:t>
              </a:r>
              <a:r>
                <a:rPr kumimoji="1" lang="zh-CN" altLang="en-US" sz="2000" dirty="0"/>
                <a:t> </a:t>
              </a:r>
              <a:r>
                <a:rPr kumimoji="1" lang="en-US" altLang="zh-CN" sz="2000" dirty="0"/>
                <a:t>Arguments:</a:t>
              </a:r>
            </a:p>
            <a:p>
              <a:pPr marL="285750" indent="-285750">
                <a:buFontTx/>
                <a:buChar char="-"/>
              </a:pPr>
              <a:r>
                <a:rPr kumimoji="1" lang="en-US" altLang="zh-CN" dirty="0"/>
                <a:t>Paths</a:t>
              </a:r>
              <a:r>
                <a:rPr kumimoji="1" lang="zh-CN" altLang="en-US" dirty="0"/>
                <a:t> </a:t>
              </a:r>
              <a:r>
                <a:rPr kumimoji="1" lang="en-US" altLang="zh-CN" dirty="0"/>
                <a:t>to:</a:t>
              </a:r>
              <a:r>
                <a:rPr kumimoji="1" lang="zh-CN" altLang="en-US" dirty="0"/>
                <a:t> </a:t>
              </a:r>
              <a:r>
                <a:rPr kumimoji="1" lang="en-US" altLang="zh-CN" dirty="0"/>
                <a:t>datasets,</a:t>
              </a:r>
              <a:r>
                <a:rPr kumimoji="1" lang="zh-CN" altLang="en-US" dirty="0"/>
                <a:t> </a:t>
              </a:r>
              <a:r>
                <a:rPr kumimoji="1" lang="en-US" altLang="zh-CN" dirty="0"/>
                <a:t>processed</a:t>
              </a:r>
              <a:r>
                <a:rPr kumimoji="1" lang="zh-CN" altLang="en-US" dirty="0"/>
                <a:t> </a:t>
              </a:r>
              <a:r>
                <a:rPr kumimoji="1" lang="en-US" altLang="zh-CN" dirty="0"/>
                <a:t>results,</a:t>
              </a:r>
              <a:r>
                <a:rPr kumimoji="1" lang="zh-CN" altLang="en-US" dirty="0"/>
                <a:t> </a:t>
              </a:r>
              <a:r>
                <a:rPr kumimoji="1" lang="en-US" altLang="zh-CN" dirty="0"/>
                <a:t>……</a:t>
              </a:r>
            </a:p>
            <a:p>
              <a:pPr marL="285750" indent="-285750">
                <a:buFontTx/>
                <a:buChar char="-"/>
              </a:pPr>
              <a:r>
                <a:rPr kumimoji="1" lang="en-US" altLang="zh-CN" dirty="0"/>
                <a:t>Num</a:t>
              </a:r>
              <a:r>
                <a:rPr kumimoji="1" lang="zh-CN" altLang="en-US" dirty="0"/>
                <a:t> </a:t>
              </a:r>
              <a:r>
                <a:rPr kumimoji="1" lang="en-US" altLang="zh-CN" dirty="0"/>
                <a:t>of</a:t>
              </a:r>
              <a:r>
                <a:rPr kumimoji="1" lang="zh-CN" altLang="en-US" dirty="0"/>
                <a:t> </a:t>
              </a:r>
              <a:r>
                <a:rPr kumimoji="1" lang="en-US" altLang="zh-CN" dirty="0"/>
                <a:t>workers:</a:t>
              </a:r>
              <a:r>
                <a:rPr kumimoji="1" lang="zh-CN" altLang="en-US" dirty="0"/>
                <a:t> </a:t>
              </a:r>
              <a:r>
                <a:rPr kumimoji="1" lang="en-US" altLang="zh-CN" dirty="0"/>
                <a:t>process</a:t>
              </a:r>
              <a:r>
                <a:rPr kumimoji="1" lang="zh-CN" altLang="en-US" dirty="0"/>
                <a:t> </a:t>
              </a:r>
              <a:r>
                <a:rPr kumimoji="1" lang="en-US" altLang="zh-CN" dirty="0"/>
                <a:t>in</a:t>
              </a:r>
              <a:r>
                <a:rPr kumimoji="1" lang="zh-CN" altLang="en-US" dirty="0"/>
                <a:t> </a:t>
              </a:r>
              <a:r>
                <a:rPr kumimoji="1" lang="en-US" altLang="zh-CN" dirty="0"/>
                <a:t>parallel</a:t>
              </a:r>
            </a:p>
            <a:p>
              <a:pPr marL="285750" indent="-285750">
                <a:buFontTx/>
                <a:buChar char="-"/>
              </a:pPr>
              <a:r>
                <a:rPr kumimoji="1" lang="en-US" altLang="zh-CN" dirty="0"/>
                <a:t>……</a:t>
              </a:r>
              <a:endParaRPr kumimoji="1" lang="zh-CN" altLang="en-US" dirty="0"/>
            </a:p>
          </p:txBody>
        </p:sp>
        <p:cxnSp>
          <p:nvCxnSpPr>
            <p:cNvPr id="7" name="直线箭头连接符 6">
              <a:extLst>
                <a:ext uri="{FF2B5EF4-FFF2-40B4-BE49-F238E27FC236}">
                  <a16:creationId xmlns:a16="http://schemas.microsoft.com/office/drawing/2014/main" id="{D1277842-BD28-BA27-24D3-9176E83A6971}"/>
                </a:ext>
              </a:extLst>
            </p:cNvPr>
            <p:cNvCxnSpPr>
              <a:cxnSpLocks/>
              <a:stCxn id="19" idx="3"/>
              <a:endCxn id="5" idx="1"/>
            </p:cNvCxnSpPr>
            <p:nvPr/>
          </p:nvCxnSpPr>
          <p:spPr>
            <a:xfrm>
              <a:off x="6841670" y="1814811"/>
              <a:ext cx="656411" cy="100853"/>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CB22D511-4441-69D5-0E1A-055A6CCC3095}"/>
                </a:ext>
              </a:extLst>
            </p:cNvPr>
            <p:cNvSpPr/>
            <p:nvPr/>
          </p:nvSpPr>
          <p:spPr>
            <a:xfrm>
              <a:off x="636813" y="1326168"/>
              <a:ext cx="6204857" cy="97728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par>
                                <p:cTn id="18" presetID="3" presetClass="entr" presetSubtype="1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blinds(horizontal)">
                                      <p:cBhvr>
                                        <p:cTn id="20" dur="500"/>
                                        <p:tgtEl>
                                          <p:spTgt spid="30"/>
                                        </p:tgtEl>
                                      </p:cBhvr>
                                    </p:animEffect>
                                  </p:childTnLst>
                                </p:cTn>
                              </p:par>
                              <p:par>
                                <p:cTn id="21" presetID="3" presetClass="entr" presetSubtype="1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linds(horizontal)">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Data</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Recipes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a:blip r:embed="rId3">
            <a:alphaModFix amt="36000"/>
            <a:extLst>
              <a:ext uri="{28A0092B-C50C-407E-A947-70E740481C1C}">
                <a14:useLocalDpi xmlns:a14="http://schemas.microsoft.com/office/drawing/2010/main" val="0"/>
              </a:ext>
            </a:extLst>
          </a:blip>
          <a:srcRect/>
          <a:stretch>
            <a:fillRect/>
          </a:stretch>
        </p:blipFill>
        <p:spPr bwMode="auto">
          <a:xfrm>
            <a:off x="1883317" y="1935763"/>
            <a:ext cx="8425365" cy="3733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view">
            <a:extLst>
              <a:ext uri="{FF2B5EF4-FFF2-40B4-BE49-F238E27FC236}">
                <a16:creationId xmlns:a16="http://schemas.microsoft.com/office/drawing/2014/main" id="{F72AFF8F-9418-6B00-2FFC-618B1A4A918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3673" t="19133" r="25780" b="57508"/>
          <a:stretch/>
        </p:blipFill>
        <p:spPr bwMode="auto">
          <a:xfrm>
            <a:off x="3877734" y="2650068"/>
            <a:ext cx="4258733" cy="872065"/>
          </a:xfrm>
          <a:custGeom>
            <a:avLst/>
            <a:gdLst>
              <a:gd name="connsiteX0" fmla="*/ 0 w 4258733"/>
              <a:gd name="connsiteY0" fmla="*/ 145347 h 872065"/>
              <a:gd name="connsiteX1" fmla="*/ 145347 w 4258733"/>
              <a:gd name="connsiteY1" fmla="*/ 0 h 872065"/>
              <a:gd name="connsiteX2" fmla="*/ 712210 w 4258733"/>
              <a:gd name="connsiteY2" fmla="*/ 0 h 872065"/>
              <a:gd name="connsiteX3" fmla="*/ 1160031 w 4258733"/>
              <a:gd name="connsiteY3" fmla="*/ 0 h 872065"/>
              <a:gd name="connsiteX4" fmla="*/ 1647533 w 4258733"/>
              <a:gd name="connsiteY4" fmla="*/ 0 h 872065"/>
              <a:gd name="connsiteX5" fmla="*/ 2214396 w 4258733"/>
              <a:gd name="connsiteY5" fmla="*/ 0 h 872065"/>
              <a:gd name="connsiteX6" fmla="*/ 2820939 w 4258733"/>
              <a:gd name="connsiteY6" fmla="*/ 0 h 872065"/>
              <a:gd name="connsiteX7" fmla="*/ 3467163 w 4258733"/>
              <a:gd name="connsiteY7" fmla="*/ 0 h 872065"/>
              <a:gd name="connsiteX8" fmla="*/ 4113386 w 4258733"/>
              <a:gd name="connsiteY8" fmla="*/ 0 h 872065"/>
              <a:gd name="connsiteX9" fmla="*/ 4258733 w 4258733"/>
              <a:gd name="connsiteY9" fmla="*/ 145347 h 872065"/>
              <a:gd name="connsiteX10" fmla="*/ 4258733 w 4258733"/>
              <a:gd name="connsiteY10" fmla="*/ 726718 h 872065"/>
              <a:gd name="connsiteX11" fmla="*/ 4113386 w 4258733"/>
              <a:gd name="connsiteY11" fmla="*/ 872065 h 872065"/>
              <a:gd name="connsiteX12" fmla="*/ 3665564 w 4258733"/>
              <a:gd name="connsiteY12" fmla="*/ 872065 h 872065"/>
              <a:gd name="connsiteX13" fmla="*/ 3217743 w 4258733"/>
              <a:gd name="connsiteY13" fmla="*/ 872065 h 872065"/>
              <a:gd name="connsiteX14" fmla="*/ 2650880 w 4258733"/>
              <a:gd name="connsiteY14" fmla="*/ 872065 h 872065"/>
              <a:gd name="connsiteX15" fmla="*/ 2004657 w 4258733"/>
              <a:gd name="connsiteY15" fmla="*/ 872065 h 872065"/>
              <a:gd name="connsiteX16" fmla="*/ 1437794 w 4258733"/>
              <a:gd name="connsiteY16" fmla="*/ 872065 h 872065"/>
              <a:gd name="connsiteX17" fmla="*/ 791570 w 4258733"/>
              <a:gd name="connsiteY17" fmla="*/ 872065 h 872065"/>
              <a:gd name="connsiteX18" fmla="*/ 145347 w 4258733"/>
              <a:gd name="connsiteY18" fmla="*/ 872065 h 872065"/>
              <a:gd name="connsiteX19" fmla="*/ 0 w 4258733"/>
              <a:gd name="connsiteY19" fmla="*/ 726718 h 872065"/>
              <a:gd name="connsiteX20" fmla="*/ 0 w 4258733"/>
              <a:gd name="connsiteY20" fmla="*/ 145347 h 87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8733" h="872065" fill="none" extrusionOk="0">
                <a:moveTo>
                  <a:pt x="0" y="145347"/>
                </a:moveTo>
                <a:cubicBezTo>
                  <a:pt x="21633" y="63289"/>
                  <a:pt x="71787" y="-168"/>
                  <a:pt x="145347" y="0"/>
                </a:cubicBezTo>
                <a:cubicBezTo>
                  <a:pt x="310631" y="-20461"/>
                  <a:pt x="542863" y="60072"/>
                  <a:pt x="712210" y="0"/>
                </a:cubicBezTo>
                <a:cubicBezTo>
                  <a:pt x="881557" y="-60072"/>
                  <a:pt x="938506" y="12277"/>
                  <a:pt x="1160031" y="0"/>
                </a:cubicBezTo>
                <a:cubicBezTo>
                  <a:pt x="1381556" y="-12277"/>
                  <a:pt x="1533742" y="28054"/>
                  <a:pt x="1647533" y="0"/>
                </a:cubicBezTo>
                <a:cubicBezTo>
                  <a:pt x="1761324" y="-28054"/>
                  <a:pt x="1955703" y="4405"/>
                  <a:pt x="2214396" y="0"/>
                </a:cubicBezTo>
                <a:cubicBezTo>
                  <a:pt x="2473089" y="-4405"/>
                  <a:pt x="2533884" y="45504"/>
                  <a:pt x="2820939" y="0"/>
                </a:cubicBezTo>
                <a:cubicBezTo>
                  <a:pt x="3107994" y="-45504"/>
                  <a:pt x="3258755" y="66192"/>
                  <a:pt x="3467163" y="0"/>
                </a:cubicBezTo>
                <a:cubicBezTo>
                  <a:pt x="3675571" y="-66192"/>
                  <a:pt x="3798064" y="10475"/>
                  <a:pt x="4113386" y="0"/>
                </a:cubicBezTo>
                <a:cubicBezTo>
                  <a:pt x="4185925" y="-1554"/>
                  <a:pt x="4266137" y="48737"/>
                  <a:pt x="4258733" y="145347"/>
                </a:cubicBezTo>
                <a:cubicBezTo>
                  <a:pt x="4270645" y="388433"/>
                  <a:pt x="4227734" y="580138"/>
                  <a:pt x="4258733" y="726718"/>
                </a:cubicBezTo>
                <a:cubicBezTo>
                  <a:pt x="4257763" y="794642"/>
                  <a:pt x="4178089" y="884871"/>
                  <a:pt x="4113386" y="872065"/>
                </a:cubicBezTo>
                <a:cubicBezTo>
                  <a:pt x="3925234" y="920702"/>
                  <a:pt x="3786721" y="830941"/>
                  <a:pt x="3665564" y="872065"/>
                </a:cubicBezTo>
                <a:cubicBezTo>
                  <a:pt x="3544407" y="913189"/>
                  <a:pt x="3317784" y="858842"/>
                  <a:pt x="3217743" y="872065"/>
                </a:cubicBezTo>
                <a:cubicBezTo>
                  <a:pt x="3117702" y="885288"/>
                  <a:pt x="2814625" y="857198"/>
                  <a:pt x="2650880" y="872065"/>
                </a:cubicBezTo>
                <a:cubicBezTo>
                  <a:pt x="2487135" y="886932"/>
                  <a:pt x="2285715" y="804063"/>
                  <a:pt x="2004657" y="872065"/>
                </a:cubicBezTo>
                <a:cubicBezTo>
                  <a:pt x="1723599" y="940067"/>
                  <a:pt x="1582602" y="848696"/>
                  <a:pt x="1437794" y="872065"/>
                </a:cubicBezTo>
                <a:cubicBezTo>
                  <a:pt x="1292986" y="895434"/>
                  <a:pt x="1060173" y="860842"/>
                  <a:pt x="791570" y="872065"/>
                </a:cubicBezTo>
                <a:cubicBezTo>
                  <a:pt x="522967" y="883288"/>
                  <a:pt x="300052" y="805901"/>
                  <a:pt x="145347" y="872065"/>
                </a:cubicBezTo>
                <a:cubicBezTo>
                  <a:pt x="51333" y="881154"/>
                  <a:pt x="10783" y="797379"/>
                  <a:pt x="0" y="726718"/>
                </a:cubicBezTo>
                <a:cubicBezTo>
                  <a:pt x="-37104" y="564329"/>
                  <a:pt x="54210" y="288466"/>
                  <a:pt x="0" y="145347"/>
                </a:cubicBezTo>
                <a:close/>
              </a:path>
              <a:path w="4258733" h="872065" stroke="0" extrusionOk="0">
                <a:moveTo>
                  <a:pt x="0" y="145347"/>
                </a:moveTo>
                <a:cubicBezTo>
                  <a:pt x="5308" y="69044"/>
                  <a:pt x="63363" y="22259"/>
                  <a:pt x="145347" y="0"/>
                </a:cubicBezTo>
                <a:cubicBezTo>
                  <a:pt x="428504" y="-41681"/>
                  <a:pt x="442356" y="34335"/>
                  <a:pt x="712210" y="0"/>
                </a:cubicBezTo>
                <a:cubicBezTo>
                  <a:pt x="982064" y="-34335"/>
                  <a:pt x="1059835" y="70184"/>
                  <a:pt x="1318753" y="0"/>
                </a:cubicBezTo>
                <a:cubicBezTo>
                  <a:pt x="1577671" y="-70184"/>
                  <a:pt x="1664099" y="7935"/>
                  <a:pt x="1806255" y="0"/>
                </a:cubicBezTo>
                <a:cubicBezTo>
                  <a:pt x="1948411" y="-7935"/>
                  <a:pt x="2156501" y="39227"/>
                  <a:pt x="2254076" y="0"/>
                </a:cubicBezTo>
                <a:cubicBezTo>
                  <a:pt x="2351651" y="-39227"/>
                  <a:pt x="2536023" y="39509"/>
                  <a:pt x="2701898" y="0"/>
                </a:cubicBezTo>
                <a:cubicBezTo>
                  <a:pt x="2867773" y="-39509"/>
                  <a:pt x="3121034" y="58060"/>
                  <a:pt x="3229080" y="0"/>
                </a:cubicBezTo>
                <a:cubicBezTo>
                  <a:pt x="3337126" y="-58060"/>
                  <a:pt x="3901149" y="8648"/>
                  <a:pt x="4113386" y="0"/>
                </a:cubicBezTo>
                <a:cubicBezTo>
                  <a:pt x="4178619" y="-6681"/>
                  <a:pt x="4265439" y="61834"/>
                  <a:pt x="4258733" y="145347"/>
                </a:cubicBezTo>
                <a:cubicBezTo>
                  <a:pt x="4318125" y="427016"/>
                  <a:pt x="4196942" y="507032"/>
                  <a:pt x="4258733" y="726718"/>
                </a:cubicBezTo>
                <a:cubicBezTo>
                  <a:pt x="4263609" y="823302"/>
                  <a:pt x="4206960" y="886533"/>
                  <a:pt x="4113386" y="872065"/>
                </a:cubicBezTo>
                <a:cubicBezTo>
                  <a:pt x="3829125" y="890317"/>
                  <a:pt x="3729598" y="822153"/>
                  <a:pt x="3467163" y="872065"/>
                </a:cubicBezTo>
                <a:cubicBezTo>
                  <a:pt x="3204728" y="921977"/>
                  <a:pt x="2953145" y="854417"/>
                  <a:pt x="2820939" y="872065"/>
                </a:cubicBezTo>
                <a:cubicBezTo>
                  <a:pt x="2688733" y="889713"/>
                  <a:pt x="2483388" y="811549"/>
                  <a:pt x="2293757" y="872065"/>
                </a:cubicBezTo>
                <a:cubicBezTo>
                  <a:pt x="2104126" y="932581"/>
                  <a:pt x="1825746" y="812021"/>
                  <a:pt x="1647533" y="872065"/>
                </a:cubicBezTo>
                <a:cubicBezTo>
                  <a:pt x="1469320" y="932109"/>
                  <a:pt x="1357180" y="870728"/>
                  <a:pt x="1160031" y="872065"/>
                </a:cubicBezTo>
                <a:cubicBezTo>
                  <a:pt x="962882" y="873402"/>
                  <a:pt x="797561" y="813728"/>
                  <a:pt x="672529" y="872065"/>
                </a:cubicBezTo>
                <a:cubicBezTo>
                  <a:pt x="547497" y="930402"/>
                  <a:pt x="405550" y="833395"/>
                  <a:pt x="145347" y="872065"/>
                </a:cubicBezTo>
                <a:cubicBezTo>
                  <a:pt x="49233" y="887003"/>
                  <a:pt x="-13441" y="803354"/>
                  <a:pt x="0" y="726718"/>
                </a:cubicBezTo>
                <a:cubicBezTo>
                  <a:pt x="-63620" y="505905"/>
                  <a:pt x="11110" y="388933"/>
                  <a:pt x="0" y="145347"/>
                </a:cubicBezTo>
                <a:close/>
              </a:path>
            </a:pathLst>
          </a:custGeom>
          <a:solidFill>
            <a:srgbClr val="FF0000"/>
          </a:solidFill>
          <a:ln w="38100">
            <a:solidFill>
              <a:srgbClr val="FF0000"/>
            </a:solidFill>
          </a:ln>
        </p:spPr>
      </p:pic>
    </p:spTree>
    <p:extLst>
      <p:ext uri="{BB962C8B-B14F-4D97-AF65-F5344CB8AC3E}">
        <p14:creationId xmlns:p14="http://schemas.microsoft.com/office/powerpoint/2010/main" val="366834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9284"/>
            <a:ext cx="10515600" cy="1325563"/>
          </a:xfrm>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Built-in</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Data</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Recipes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571679" y="1603556"/>
            <a:ext cx="7576038" cy="4209807"/>
          </a:xfrm>
          <a:prstGeom prst="rect">
            <a:avLst/>
          </a:prstGeom>
          <a:noFill/>
        </p:spPr>
        <p:txBody>
          <a:bodyPr wrap="square">
            <a:spAutoFit/>
          </a:bodyPr>
          <a:lstStyle/>
          <a:p>
            <a:pPr marL="0" marR="0">
              <a:spcBef>
                <a:spcPts val="0"/>
              </a:spcBef>
              <a:spcAft>
                <a:spcPts val="0"/>
              </a:spcAft>
            </a:pPr>
            <a:endParaRPr lang="en-US" altLang="zh-CN" dirty="0">
              <a:effectLst/>
            </a:endParaRPr>
          </a:p>
          <a:p>
            <a:pPr marL="1714500" lvl="3" indent="-342900">
              <a:lnSpc>
                <a:spcPct val="150000"/>
              </a:lnSpc>
              <a:buFont typeface="Wingdings" pitchFamily="2" charset="2"/>
              <a:buChar char="Ø"/>
            </a:pPr>
            <a:r>
              <a:rPr kumimoji="1" lang="en-US" altLang="zh-CN" sz="2000" dirty="0">
                <a:ea typeface="SimHei" panose="02010609060101010101" pitchFamily="49" charset="-122"/>
                <a:cs typeface="Yuppy SC" panose="020F0603040207020204" pitchFamily="34" charset="-122"/>
                <a:sym typeface="+mn-ea"/>
              </a:rPr>
              <a:t>Refined</a:t>
            </a:r>
            <a:r>
              <a:rPr kumimoji="1" lang="zh-CN" altLang="en-US" sz="2000" dirty="0">
                <a:ea typeface="SimHei" panose="02010609060101010101" pitchFamily="49" charset="-122"/>
                <a:cs typeface="Yuppy SC" panose="020F0603040207020204" pitchFamily="34" charset="-122"/>
                <a:sym typeface="+mn-ea"/>
              </a:rPr>
              <a:t> </a:t>
            </a:r>
            <a:r>
              <a:rPr kumimoji="1" lang="en-US" altLang="zh-CN" sz="2000" b="1" dirty="0">
                <a:ea typeface="SimHei" panose="02010609060101010101" pitchFamily="49" charset="-122"/>
                <a:cs typeface="Yuppy SC" panose="020F0603040207020204" pitchFamily="34" charset="-122"/>
                <a:sym typeface="+mn-ea"/>
              </a:rPr>
              <a:t>pretrain/SFT</a:t>
            </a:r>
            <a:r>
              <a:rPr kumimoji="1" lang="zh-CN" altLang="en-US" sz="2000" dirty="0">
                <a:ea typeface="SimHei" panose="02010609060101010101" pitchFamily="49" charset="-122"/>
                <a:cs typeface="Yuppy SC" panose="020F0603040207020204" pitchFamily="34" charset="-122"/>
                <a:sym typeface="+mn-ea"/>
              </a:rPr>
              <a:t> </a:t>
            </a:r>
            <a:r>
              <a:rPr kumimoji="1" lang="en-US" altLang="zh-CN" sz="2000" dirty="0">
                <a:ea typeface="SimHei" panose="02010609060101010101" pitchFamily="49" charset="-122"/>
                <a:cs typeface="Yuppy SC" panose="020F0603040207020204" pitchFamily="34" charset="-122"/>
                <a:sym typeface="+mn-ea"/>
              </a:rPr>
              <a:t>data</a:t>
            </a:r>
            <a:r>
              <a:rPr kumimoji="1" lang="zh-CN" altLang="en-US" sz="2000" dirty="0">
                <a:ea typeface="SimHei" panose="02010609060101010101" pitchFamily="49" charset="-122"/>
                <a:cs typeface="Yuppy SC" panose="020F0603040207020204" pitchFamily="34" charset="-122"/>
                <a:sym typeface="+mn-ea"/>
              </a:rPr>
              <a:t> </a:t>
            </a:r>
            <a:r>
              <a:rPr kumimoji="1" lang="en-US" altLang="zh-CN" sz="2000" dirty="0">
                <a:ea typeface="SimHei" panose="02010609060101010101" pitchFamily="49" charset="-122"/>
                <a:cs typeface="Yuppy SC" panose="020F0603040207020204" pitchFamily="34" charset="-122"/>
                <a:sym typeface="+mn-ea"/>
              </a:rPr>
              <a:t>recipes</a:t>
            </a:r>
            <a:endParaRPr lang="en-US" altLang="zh-CN" dirty="0"/>
          </a:p>
          <a:p>
            <a:pPr marL="2171700" lvl="4" indent="-342900">
              <a:lnSpc>
                <a:spcPct val="150000"/>
              </a:lnSpc>
              <a:buAutoNum type="arabicPeriod"/>
            </a:pPr>
            <a:r>
              <a:rPr lang="en-US" altLang="zh-CN" b="0" u="none" dirty="0"/>
              <a:t>(</a:t>
            </a:r>
            <a:r>
              <a:rPr lang="en-US" altLang="zh-CN" dirty="0"/>
              <a:t>D</a:t>
            </a:r>
            <a:r>
              <a:rPr lang="en-US" altLang="zh-CN" b="0" u="none" dirty="0"/>
              <a:t>iversity</a:t>
            </a:r>
            <a:r>
              <a:rPr lang="zh-CN" altLang="en-US" b="0" u="none" dirty="0"/>
              <a:t> </a:t>
            </a:r>
            <a:r>
              <a:rPr lang="en-US" altLang="zh-CN" b="0" u="none" dirty="0"/>
              <a:t>&amp;</a:t>
            </a:r>
            <a:r>
              <a:rPr lang="zh-CN" altLang="en-US" b="0" u="none" dirty="0"/>
              <a:t> </a:t>
            </a:r>
            <a:r>
              <a:rPr lang="en-US" altLang="zh-CN" b="0" u="none" dirty="0"/>
              <a:t>Quantity</a:t>
            </a:r>
            <a:r>
              <a:rPr lang="en-US" altLang="zh-CN" dirty="0"/>
              <a:t>)</a:t>
            </a:r>
            <a:r>
              <a:rPr lang="zh-CN" altLang="en-US" dirty="0"/>
              <a:t> </a:t>
            </a:r>
            <a:endParaRPr lang="en-US" altLang="zh-CN" dirty="0"/>
          </a:p>
          <a:p>
            <a:pPr marL="2514600" lvl="5" indent="-228600">
              <a:lnSpc>
                <a:spcPct val="150000"/>
              </a:lnSpc>
              <a:buFont typeface="Arial" panose="020B0604020202020204" pitchFamily="34" charset="0"/>
              <a:buChar char="•"/>
            </a:pPr>
            <a:r>
              <a:rPr lang="en-US" altLang="zh-CN" sz="1600" dirty="0"/>
              <a:t>Pretrain:</a:t>
            </a:r>
            <a:r>
              <a:rPr lang="zh-CN" altLang="en-US" sz="1600" dirty="0"/>
              <a:t> </a:t>
            </a:r>
            <a:endParaRPr lang="en-US" altLang="zh-CN" sz="1600" dirty="0"/>
          </a:p>
          <a:p>
            <a:pPr lvl="6">
              <a:lnSpc>
                <a:spcPct val="150000"/>
              </a:lnSpc>
            </a:pPr>
            <a:r>
              <a:rPr lang="en-US" altLang="zh-CN" sz="1600" dirty="0"/>
              <a:t>combination</a:t>
            </a:r>
            <a:r>
              <a:rPr lang="zh-CN" altLang="en-US" sz="1600" dirty="0"/>
              <a:t> </a:t>
            </a:r>
            <a:r>
              <a:rPr lang="en-US" altLang="zh-CN" sz="1600" dirty="0"/>
              <a:t>of</a:t>
            </a:r>
            <a:r>
              <a:rPr lang="zh-CN" altLang="en-US" sz="1600" dirty="0"/>
              <a:t> </a:t>
            </a:r>
            <a:r>
              <a:rPr sz="1600" dirty="0"/>
              <a:t>Pile</a:t>
            </a:r>
            <a:r>
              <a:rPr lang="en-US" altLang="zh-CN" sz="1600" dirty="0"/>
              <a:t>,</a:t>
            </a:r>
            <a:r>
              <a:rPr sz="1600" dirty="0"/>
              <a:t> </a:t>
            </a:r>
            <a:r>
              <a:rPr sz="1600" dirty="0" err="1"/>
              <a:t>RedPajama</a:t>
            </a:r>
            <a:r>
              <a:rPr lang="en-US" altLang="zh-CN" sz="1600" dirty="0"/>
              <a:t>, ...</a:t>
            </a:r>
          </a:p>
          <a:p>
            <a:pPr marL="2514600" lvl="5" indent="-228600">
              <a:lnSpc>
                <a:spcPct val="150000"/>
              </a:lnSpc>
              <a:buFont typeface="Arial" panose="020B0604020202020204" pitchFamily="34" charset="0"/>
              <a:buChar char="•"/>
            </a:pPr>
            <a:r>
              <a:rPr lang="en-US" altLang="zh-CN" sz="1600" dirty="0"/>
              <a:t>SFT</a:t>
            </a:r>
            <a:r>
              <a:rPr lang="zh-CN" altLang="en-US" sz="1600" dirty="0"/>
              <a:t> </a:t>
            </a:r>
            <a:r>
              <a:rPr lang="en-US" altLang="zh-CN" sz="1600" dirty="0"/>
              <a:t>(supervised</a:t>
            </a:r>
            <a:r>
              <a:rPr lang="zh-CN" altLang="en-US" sz="1600" dirty="0"/>
              <a:t> </a:t>
            </a:r>
            <a:r>
              <a:rPr lang="en-US" altLang="zh-CN" sz="1600" dirty="0"/>
              <a:t>fine-tuning):</a:t>
            </a:r>
            <a:r>
              <a:rPr lang="zh-CN" altLang="en-US" sz="1600" dirty="0"/>
              <a:t> </a:t>
            </a:r>
            <a:endParaRPr lang="en-US" altLang="zh-CN" sz="1600" dirty="0"/>
          </a:p>
          <a:p>
            <a:pPr lvl="5">
              <a:lnSpc>
                <a:spcPct val="150000"/>
              </a:lnSpc>
            </a:pPr>
            <a:r>
              <a:rPr lang="en-US" altLang="zh-CN" sz="1600" dirty="0"/>
              <a:t>	multi-language/task</a:t>
            </a:r>
          </a:p>
          <a:p>
            <a:pPr lvl="5">
              <a:lnSpc>
                <a:spcPct val="150000"/>
              </a:lnSpc>
            </a:pPr>
            <a:endParaRPr lang="en-US" altLang="zh-CN" sz="1600" dirty="0"/>
          </a:p>
          <a:p>
            <a:pPr marL="2171700" lvl="4" indent="-342900">
              <a:lnSpc>
                <a:spcPct val="150000"/>
              </a:lnSpc>
              <a:buAutoNum type="arabicPeriod"/>
            </a:pPr>
            <a:r>
              <a:rPr lang="en-US" altLang="zh-CN" dirty="0"/>
              <a:t>(</a:t>
            </a:r>
            <a:r>
              <a:rPr lang="en-US" altLang="zh-CN" dirty="0">
                <a:effectLst/>
              </a:rPr>
              <a:t>Quality</a:t>
            </a:r>
            <a:r>
              <a:rPr lang="en-US" altLang="zh-CN" dirty="0"/>
              <a:t>)</a:t>
            </a:r>
            <a:r>
              <a:rPr lang="zh-CN" altLang="en-US" dirty="0"/>
              <a:t> </a:t>
            </a:r>
            <a:r>
              <a:rPr lang="en-US" altLang="zh-CN" dirty="0"/>
              <a:t>W</a:t>
            </a:r>
            <a:r>
              <a:rPr lang="en-US" altLang="zh-CN" dirty="0">
                <a:effectLst/>
              </a:rPr>
              <a:t>ith</a:t>
            </a:r>
            <a:r>
              <a:rPr lang="zh-CN" altLang="en-US" dirty="0">
                <a:effectLst/>
              </a:rPr>
              <a:t> </a:t>
            </a:r>
            <a:r>
              <a:rPr lang="en-US" altLang="zh-CN" dirty="0">
                <a:effectLst/>
              </a:rPr>
              <a:t>OPs</a:t>
            </a:r>
            <a:r>
              <a:rPr lang="en-US" altLang="zh-CN" dirty="0"/>
              <a:t>,</a:t>
            </a:r>
            <a:r>
              <a:rPr lang="zh-CN" altLang="en-US" dirty="0"/>
              <a:t> </a:t>
            </a:r>
            <a:r>
              <a:rPr lang="en-US" altLang="zh-CN" dirty="0"/>
              <a:t>T</a:t>
            </a:r>
            <a:r>
              <a:rPr lang="en-US" altLang="zh-CN" dirty="0">
                <a:effectLst/>
              </a:rPr>
              <a:t>ools </a:t>
            </a:r>
          </a:p>
          <a:p>
            <a:pPr marL="2514600" lvl="5" indent="-228600">
              <a:lnSpc>
                <a:spcPct val="150000"/>
              </a:lnSpc>
              <a:buFont typeface="Arial" panose="020B0604020202020204" pitchFamily="34" charset="0"/>
              <a:buChar char="•"/>
            </a:pPr>
            <a:r>
              <a:rPr lang="en-US" altLang="zh-CN" sz="1600" dirty="0">
                <a:effectLst/>
              </a:rPr>
              <a:t>Data</a:t>
            </a:r>
            <a:r>
              <a:rPr lang="zh-CN" altLang="en-US" sz="1600" dirty="0">
                <a:effectLst/>
              </a:rPr>
              <a:t> </a:t>
            </a:r>
            <a:r>
              <a:rPr lang="en-US" altLang="zh-CN" sz="1600" dirty="0">
                <a:effectLst/>
              </a:rPr>
              <a:t>cleaning</a:t>
            </a:r>
            <a:r>
              <a:rPr lang="zh-CN" altLang="en-US" sz="1600" dirty="0">
                <a:effectLst/>
              </a:rPr>
              <a:t> </a:t>
            </a:r>
            <a:r>
              <a:rPr lang="en-US" altLang="zh-CN" sz="1600" dirty="0">
                <a:effectLst/>
              </a:rPr>
              <a:t>guided</a:t>
            </a:r>
            <a:r>
              <a:rPr lang="zh-CN" altLang="en-US" sz="1600" dirty="0">
                <a:effectLst/>
              </a:rPr>
              <a:t> </a:t>
            </a:r>
            <a:r>
              <a:rPr lang="en-US" altLang="zh-CN" sz="1600" dirty="0">
                <a:effectLst/>
              </a:rPr>
              <a:t>by</a:t>
            </a:r>
            <a:r>
              <a:rPr lang="zh-CN" altLang="en-US" sz="1600" dirty="0">
                <a:effectLst/>
              </a:rPr>
              <a:t> </a:t>
            </a:r>
            <a:r>
              <a:rPr lang="en-US" altLang="zh-CN" sz="1600" dirty="0">
                <a:effectLst/>
              </a:rPr>
              <a:t>data</a:t>
            </a:r>
            <a:r>
              <a:rPr lang="zh-CN" altLang="en-US" sz="1600" dirty="0">
                <a:effectLst/>
              </a:rPr>
              <a:t> </a:t>
            </a:r>
            <a:r>
              <a:rPr lang="en-US" altLang="zh-CN" sz="1600" dirty="0">
                <a:effectLst/>
              </a:rPr>
              <a:t>analysis</a:t>
            </a:r>
            <a:endParaRPr lang="en-US" altLang="zh-CN" sz="1600" dirty="0"/>
          </a:p>
          <a:p>
            <a:pPr marL="2514600" lvl="5" indent="-228600">
              <a:lnSpc>
                <a:spcPct val="150000"/>
              </a:lnSpc>
              <a:buFont typeface="Arial" panose="020B0604020202020204" pitchFamily="34" charset="0"/>
              <a:buChar char="•"/>
            </a:pPr>
            <a:r>
              <a:rPr lang="en-US" altLang="zh-CN" sz="1600" dirty="0">
                <a:effectLst/>
              </a:rPr>
              <a:t>Deduplication</a:t>
            </a:r>
            <a:r>
              <a:rPr lang="zh-CN" altLang="en-US" sz="1600" dirty="0">
                <a:effectLst/>
              </a:rPr>
              <a:t> </a:t>
            </a:r>
            <a:r>
              <a:rPr lang="en-US" altLang="zh-CN" sz="1600" dirty="0">
                <a:effectLst/>
              </a:rPr>
              <a:t>on</a:t>
            </a:r>
            <a:r>
              <a:rPr lang="zh-CN" altLang="en-US" sz="1600" dirty="0">
                <a:effectLst/>
              </a:rPr>
              <a:t> </a:t>
            </a:r>
            <a:r>
              <a:rPr lang="en-US" altLang="zh-CN" sz="1600" dirty="0">
                <a:effectLst/>
              </a:rPr>
              <a:t>the</a:t>
            </a:r>
            <a:r>
              <a:rPr lang="zh-CN" altLang="en-US" sz="1600" dirty="0">
                <a:effectLst/>
              </a:rPr>
              <a:t> </a:t>
            </a:r>
            <a:r>
              <a:rPr lang="en-US" altLang="zh-CN" sz="1600" dirty="0">
                <a:effectLst/>
              </a:rPr>
              <a:t>benchmarks</a:t>
            </a:r>
            <a:endParaRPr lang="en-US" altLang="zh-CN" dirty="0">
              <a:effectLst/>
            </a:endParaRPr>
          </a:p>
        </p:txBody>
      </p:sp>
      <p:graphicFrame>
        <p:nvGraphicFramePr>
          <p:cNvPr id="5" name="表格 4">
            <a:extLst>
              <a:ext uri="{FF2B5EF4-FFF2-40B4-BE49-F238E27FC236}">
                <a16:creationId xmlns:a16="http://schemas.microsoft.com/office/drawing/2014/main" id="{E720FB65-1A63-627E-DB60-ABF423222932}"/>
              </a:ext>
            </a:extLst>
          </p:cNvPr>
          <p:cNvGraphicFramePr>
            <a:graphicFrameLocks noGrp="1"/>
          </p:cNvGraphicFramePr>
          <p:nvPr>
            <p:extLst>
              <p:ext uri="{D42A27DB-BD31-4B8C-83A1-F6EECF244321}">
                <p14:modId xmlns:p14="http://schemas.microsoft.com/office/powerpoint/2010/main" val="334928450"/>
              </p:ext>
            </p:extLst>
          </p:nvPr>
        </p:nvGraphicFramePr>
        <p:xfrm>
          <a:off x="5454620" y="1487287"/>
          <a:ext cx="6423589" cy="3179348"/>
        </p:xfrm>
        <a:graphic>
          <a:graphicData uri="http://schemas.openxmlformats.org/drawingml/2006/table">
            <a:tbl>
              <a:tblPr firstRow="1" bandRow="1">
                <a:tableStyleId>{B301B821-A1FF-4177-AEE7-76D212191A09}</a:tableStyleId>
              </a:tblPr>
              <a:tblGrid>
                <a:gridCol w="823448">
                  <a:extLst>
                    <a:ext uri="{9D8B030D-6E8A-4147-A177-3AD203B41FA5}">
                      <a16:colId xmlns:a16="http://schemas.microsoft.com/office/drawing/2014/main" val="346132945"/>
                    </a:ext>
                  </a:extLst>
                </a:gridCol>
                <a:gridCol w="905854">
                  <a:extLst>
                    <a:ext uri="{9D8B030D-6E8A-4147-A177-3AD203B41FA5}">
                      <a16:colId xmlns:a16="http://schemas.microsoft.com/office/drawing/2014/main" val="1291325853"/>
                    </a:ext>
                  </a:extLst>
                </a:gridCol>
                <a:gridCol w="922946">
                  <a:extLst>
                    <a:ext uri="{9D8B030D-6E8A-4147-A177-3AD203B41FA5}">
                      <a16:colId xmlns:a16="http://schemas.microsoft.com/office/drawing/2014/main" val="3216757949"/>
                    </a:ext>
                  </a:extLst>
                </a:gridCol>
                <a:gridCol w="717846">
                  <a:extLst>
                    <a:ext uri="{9D8B030D-6E8A-4147-A177-3AD203B41FA5}">
                      <a16:colId xmlns:a16="http://schemas.microsoft.com/office/drawing/2014/main" val="1097088488"/>
                    </a:ext>
                  </a:extLst>
                </a:gridCol>
                <a:gridCol w="1025496">
                  <a:extLst>
                    <a:ext uri="{9D8B030D-6E8A-4147-A177-3AD203B41FA5}">
                      <a16:colId xmlns:a16="http://schemas.microsoft.com/office/drawing/2014/main" val="1682224767"/>
                    </a:ext>
                  </a:extLst>
                </a:gridCol>
                <a:gridCol w="1128045">
                  <a:extLst>
                    <a:ext uri="{9D8B030D-6E8A-4147-A177-3AD203B41FA5}">
                      <a16:colId xmlns:a16="http://schemas.microsoft.com/office/drawing/2014/main" val="2317990363"/>
                    </a:ext>
                  </a:extLst>
                </a:gridCol>
                <a:gridCol w="899954">
                  <a:extLst>
                    <a:ext uri="{9D8B030D-6E8A-4147-A177-3AD203B41FA5}">
                      <a16:colId xmlns:a16="http://schemas.microsoft.com/office/drawing/2014/main" val="2876417445"/>
                    </a:ext>
                  </a:extLst>
                </a:gridCol>
              </a:tblGrid>
              <a:tr h="196894">
                <a:tc>
                  <a:txBody>
                    <a:bodyPr/>
                    <a:lstStyle/>
                    <a:p>
                      <a:r>
                        <a:rPr lang="en" sz="1000" dirty="0">
                          <a:effectLst/>
                        </a:rPr>
                        <a:t>subset</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a:effectLst/>
                        </a:rPr>
                        <a:t>#samples before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dirty="0">
                          <a:effectLst/>
                        </a:rPr>
                        <a:t>#samples after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a:effectLst/>
                        </a:rPr>
                        <a:t>keep ratio</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config link</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dirty="0">
                          <a:effectLst/>
                        </a:rPr>
                        <a:t>data link</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source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2358939"/>
                  </a:ext>
                </a:extLst>
              </a:tr>
              <a:tr h="321848">
                <a:tc>
                  <a:txBody>
                    <a:bodyPr/>
                    <a:lstStyle/>
                    <a:p>
                      <a:r>
                        <a:rPr lang="en" sz="1000" dirty="0" err="1">
                          <a:effectLst/>
                        </a:rPr>
                        <a:t>arXiv</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effectLst/>
                        </a:rPr>
                        <a:t>1,724,497</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effectLst/>
                        </a:rPr>
                        <a:t>1,655,259</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95.99%</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3"/>
                        </a:rPr>
                        <a:t>redpajama-arxiv-refine.yaml</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4"/>
                        </a:rPr>
                        <a:t>Aliyun</a:t>
                      </a:r>
                      <a:br>
                        <a:rPr lang="en" sz="1000">
                          <a:effectLst/>
                        </a:rPr>
                      </a:br>
                      <a:r>
                        <a:rPr lang="en" sz="1000" u="sng">
                          <a:effectLst/>
                          <a:hlinkClick r:id="rId5"/>
                        </a:rPr>
                        <a:t>ModelScope</a:t>
                      </a:r>
                      <a:br>
                        <a:rPr lang="en" sz="1000">
                          <a:effectLst/>
                        </a:rPr>
                      </a:br>
                      <a:r>
                        <a:rPr lang="en" sz="1000" u="sng">
                          <a:effectLst/>
                          <a:hlinkClick r:id="rId6"/>
                        </a:rPr>
                        <a:t>HuggingFace</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dirty="0" err="1">
                          <a:effectLst/>
                        </a:rPr>
                        <a:t>Redpajama</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316917"/>
                  </a:ext>
                </a:extLst>
              </a:tr>
              <a:tr h="321848">
                <a:tc>
                  <a:txBody>
                    <a:bodyPr/>
                    <a:lstStyle/>
                    <a:p>
                      <a:r>
                        <a:rPr lang="en" sz="1000" dirty="0">
                          <a:effectLst/>
                        </a:rPr>
                        <a:t>Books</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effectLst/>
                        </a:rPr>
                        <a:t>205,182</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195,983</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95.51%</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7"/>
                        </a:rPr>
                        <a:t>redpajama-book-refine.yaml</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8"/>
                        </a:rPr>
                        <a:t>Aliyun</a:t>
                      </a:r>
                      <a:br>
                        <a:rPr lang="en" sz="1000">
                          <a:effectLst/>
                        </a:rPr>
                      </a:br>
                      <a:r>
                        <a:rPr lang="en" sz="1000" u="sng">
                          <a:effectLst/>
                          <a:hlinkClick r:id="rId9"/>
                        </a:rPr>
                        <a:t>ModelScope</a:t>
                      </a:r>
                      <a:br>
                        <a:rPr lang="en" sz="1000">
                          <a:effectLst/>
                        </a:rPr>
                      </a:br>
                      <a:r>
                        <a:rPr lang="en" sz="1000" u="sng">
                          <a:effectLst/>
                          <a:hlinkClick r:id="rId10"/>
                        </a:rPr>
                        <a:t>HuggingFace</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dirty="0" err="1">
                          <a:effectLst/>
                        </a:rPr>
                        <a:t>Redpajama</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1758334"/>
                  </a:ext>
                </a:extLst>
              </a:tr>
              <a:tr h="321848">
                <a:tc gridSpan="7">
                  <a:txBody>
                    <a:bodyPr/>
                    <a:lstStyle/>
                    <a:p>
                      <a:pPr algn="ctr"/>
                      <a:r>
                        <a:rPr lang="en" sz="1000" b="1" dirty="0">
                          <a:effectLst/>
                        </a:rPr>
                        <a:t>……</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 sz="1200" b="1"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164430"/>
                  </a:ext>
                </a:extLst>
              </a:tr>
              <a:tr h="321848">
                <a:tc>
                  <a:txBody>
                    <a:bodyPr/>
                    <a:lstStyle/>
                    <a:p>
                      <a:r>
                        <a:rPr lang="en" sz="1000" dirty="0">
                          <a:effectLst/>
                        </a:rPr>
                        <a:t>PubMed Central</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3,098,930</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2,694,860</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86.96%</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dirty="0">
                          <a:effectLst/>
                          <a:hlinkClick r:id="rId11"/>
                        </a:rPr>
                        <a:t>pile-pubmed-central-refine.yaml</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12"/>
                        </a:rPr>
                        <a:t>Aliyun</a:t>
                      </a:r>
                      <a:br>
                        <a:rPr lang="en" sz="1000">
                          <a:effectLst/>
                        </a:rPr>
                      </a:br>
                      <a:r>
                        <a:rPr lang="en" sz="1000" u="sng">
                          <a:effectLst/>
                          <a:hlinkClick r:id="rId13"/>
                        </a:rPr>
                        <a:t>ModelScope</a:t>
                      </a:r>
                      <a:br>
                        <a:rPr lang="en" sz="1000">
                          <a:effectLst/>
                        </a:rPr>
                      </a:br>
                      <a:r>
                        <a:rPr lang="en" sz="1000" u="sng">
                          <a:effectLst/>
                          <a:hlinkClick r:id="rId14"/>
                        </a:rPr>
                        <a:t>HuggingFace</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The Pile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487306"/>
                  </a:ext>
                </a:extLst>
              </a:tr>
              <a:tr h="321848">
                <a:tc>
                  <a:txBody>
                    <a:bodyPr/>
                    <a:lstStyle/>
                    <a:p>
                      <a:r>
                        <a:rPr lang="en" sz="1000">
                          <a:effectLst/>
                        </a:rPr>
                        <a:t>USPTO</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5,883,024</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4,516,283</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76.77%</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15"/>
                        </a:rPr>
                        <a:t>pile-uspto-refine.yaml</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16"/>
                        </a:rPr>
                        <a:t>Aliyun</a:t>
                      </a:r>
                      <a:br>
                        <a:rPr lang="en" sz="1000">
                          <a:effectLst/>
                        </a:rPr>
                      </a:br>
                      <a:r>
                        <a:rPr lang="en" sz="1000" u="sng">
                          <a:effectLst/>
                          <a:hlinkClick r:id="rId17"/>
                        </a:rPr>
                        <a:t>ModelScope</a:t>
                      </a:r>
                      <a:br>
                        <a:rPr lang="en" sz="1000">
                          <a:effectLst/>
                        </a:rPr>
                      </a:br>
                      <a:r>
                        <a:rPr lang="en" sz="1000" u="sng">
                          <a:effectLst/>
                          <a:hlinkClick r:id="rId18"/>
                        </a:rPr>
                        <a:t>HuggingFace</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dirty="0">
                          <a:effectLst/>
                        </a:rPr>
                        <a:t>The Pile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970187"/>
                  </a:ext>
                </a:extLst>
              </a:tr>
            </a:tbl>
          </a:graphicData>
        </a:graphic>
      </p:graphicFrame>
      <p:graphicFrame>
        <p:nvGraphicFramePr>
          <p:cNvPr id="6" name="表格 5">
            <a:extLst>
              <a:ext uri="{FF2B5EF4-FFF2-40B4-BE49-F238E27FC236}">
                <a16:creationId xmlns:a16="http://schemas.microsoft.com/office/drawing/2014/main" id="{15757ECF-EDC1-B8AB-F1D3-0762A6660BE3}"/>
              </a:ext>
            </a:extLst>
          </p:cNvPr>
          <p:cNvGraphicFramePr>
            <a:graphicFrameLocks noGrp="1"/>
          </p:cNvGraphicFramePr>
          <p:nvPr>
            <p:extLst>
              <p:ext uri="{D42A27DB-BD31-4B8C-83A1-F6EECF244321}">
                <p14:modId xmlns:p14="http://schemas.microsoft.com/office/powerpoint/2010/main" val="1999850237"/>
              </p:ext>
            </p:extLst>
          </p:nvPr>
        </p:nvGraphicFramePr>
        <p:xfrm>
          <a:off x="5454620" y="4857680"/>
          <a:ext cx="6440680" cy="1562100"/>
        </p:xfrm>
        <a:graphic>
          <a:graphicData uri="http://schemas.openxmlformats.org/drawingml/2006/table">
            <a:tbl>
              <a:tblPr firstRow="1" bandRow="1">
                <a:tableStyleId>{B301B821-A1FF-4177-AEE7-76D212191A09}</a:tableStyleId>
              </a:tblPr>
              <a:tblGrid>
                <a:gridCol w="911551">
                  <a:extLst>
                    <a:ext uri="{9D8B030D-6E8A-4147-A177-3AD203B41FA5}">
                      <a16:colId xmlns:a16="http://schemas.microsoft.com/office/drawing/2014/main" val="346132945"/>
                    </a:ext>
                  </a:extLst>
                </a:gridCol>
                <a:gridCol w="957129">
                  <a:extLst>
                    <a:ext uri="{9D8B030D-6E8A-4147-A177-3AD203B41FA5}">
                      <a16:colId xmlns:a16="http://schemas.microsoft.com/office/drawing/2014/main" val="1291325853"/>
                    </a:ext>
                  </a:extLst>
                </a:gridCol>
                <a:gridCol w="931492">
                  <a:extLst>
                    <a:ext uri="{9D8B030D-6E8A-4147-A177-3AD203B41FA5}">
                      <a16:colId xmlns:a16="http://schemas.microsoft.com/office/drawing/2014/main" val="3216757949"/>
                    </a:ext>
                  </a:extLst>
                </a:gridCol>
                <a:gridCol w="666572">
                  <a:extLst>
                    <a:ext uri="{9D8B030D-6E8A-4147-A177-3AD203B41FA5}">
                      <a16:colId xmlns:a16="http://schemas.microsoft.com/office/drawing/2014/main" val="1097088488"/>
                    </a:ext>
                  </a:extLst>
                </a:gridCol>
                <a:gridCol w="931491">
                  <a:extLst>
                    <a:ext uri="{9D8B030D-6E8A-4147-A177-3AD203B41FA5}">
                      <a16:colId xmlns:a16="http://schemas.microsoft.com/office/drawing/2014/main" val="1682224767"/>
                    </a:ext>
                  </a:extLst>
                </a:gridCol>
                <a:gridCol w="982767">
                  <a:extLst>
                    <a:ext uri="{9D8B030D-6E8A-4147-A177-3AD203B41FA5}">
                      <a16:colId xmlns:a16="http://schemas.microsoft.com/office/drawing/2014/main" val="2317990363"/>
                    </a:ext>
                  </a:extLst>
                </a:gridCol>
                <a:gridCol w="1059678">
                  <a:extLst>
                    <a:ext uri="{9D8B030D-6E8A-4147-A177-3AD203B41FA5}">
                      <a16:colId xmlns:a16="http://schemas.microsoft.com/office/drawing/2014/main" val="2876417445"/>
                    </a:ext>
                  </a:extLst>
                </a:gridCol>
              </a:tblGrid>
              <a:tr h="196894">
                <a:tc>
                  <a:txBody>
                    <a:bodyPr/>
                    <a:lstStyle/>
                    <a:p>
                      <a:r>
                        <a:rPr lang="en" sz="1000" dirty="0">
                          <a:effectLst/>
                        </a:rPr>
                        <a:t>subset</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a:effectLst/>
                        </a:rPr>
                        <a:t>#samples before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a:effectLst/>
                        </a:rPr>
                        <a:t>#samples after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 sz="1000">
                          <a:effectLst/>
                        </a:rPr>
                        <a:t>keep ratio</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config link</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data link</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a:effectLst/>
                        </a:rPr>
                        <a:t>source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2358939"/>
                  </a:ext>
                </a:extLst>
              </a:tr>
              <a:tr h="321848">
                <a:tc>
                  <a:txBody>
                    <a:bodyPr/>
                    <a:lstStyle/>
                    <a:p>
                      <a:r>
                        <a:rPr lang="en" sz="1000" dirty="0">
                          <a:effectLst/>
                        </a:rPr>
                        <a:t>Alpaca-Cot EN</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136,219,879</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72,855,345</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effectLst/>
                        </a:rPr>
                        <a:t>54.48%</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19"/>
                        </a:rPr>
                        <a:t>alpaca-cot-en-refine.yaml</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dirty="0">
                          <a:effectLst/>
                          <a:hlinkClick r:id="rId20"/>
                        </a:rPr>
                        <a:t>Aliyun</a:t>
                      </a:r>
                      <a:br>
                        <a:rPr lang="en" sz="1000" dirty="0">
                          <a:effectLst/>
                        </a:rPr>
                      </a:br>
                      <a:r>
                        <a:rPr lang="en" sz="1000" u="sng" dirty="0">
                          <a:effectLst/>
                          <a:hlinkClick r:id="rId21"/>
                        </a:rPr>
                        <a:t>ModelScope</a:t>
                      </a:r>
                      <a:br>
                        <a:rPr lang="en" sz="1000" dirty="0">
                          <a:effectLst/>
                        </a:rPr>
                      </a:br>
                      <a:r>
                        <a:rPr lang="en" sz="1000" u="sng" dirty="0">
                          <a:effectLst/>
                          <a:hlinkClick r:id="rId22"/>
                        </a:rPr>
                        <a:t>HuggingFace</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23"/>
                        </a:rPr>
                        <a:t>39 Subsets of Alpaca-CoT</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316917"/>
                  </a:ext>
                </a:extLst>
              </a:tr>
              <a:tr h="321848">
                <a:tc>
                  <a:txBody>
                    <a:bodyPr/>
                    <a:lstStyle/>
                    <a:p>
                      <a:r>
                        <a:rPr lang="en" sz="1000">
                          <a:effectLst/>
                        </a:rPr>
                        <a:t>Alpaca-Cot ZH</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21,197,246</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9,873,214</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a:effectLst/>
                        </a:rPr>
                        <a:t>46.58%</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24"/>
                        </a:rPr>
                        <a:t>alpaca-cot-zh-refine.yaml</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a:effectLst/>
                          <a:hlinkClick r:id="rId25"/>
                        </a:rPr>
                        <a:t>Aliyun</a:t>
                      </a:r>
                      <a:br>
                        <a:rPr lang="en" sz="1000">
                          <a:effectLst/>
                        </a:rPr>
                      </a:br>
                      <a:r>
                        <a:rPr lang="en" sz="1000" u="sng">
                          <a:effectLst/>
                          <a:hlinkClick r:id="rId26"/>
                        </a:rPr>
                        <a:t>ModelScope</a:t>
                      </a:r>
                      <a:br>
                        <a:rPr lang="en" sz="1000">
                          <a:effectLst/>
                        </a:rPr>
                      </a:br>
                      <a:r>
                        <a:rPr lang="en" sz="1000" u="sng">
                          <a:effectLst/>
                          <a:hlinkClick r:id="rId27"/>
                        </a:rPr>
                        <a:t>HuggingFace</a:t>
                      </a:r>
                      <a:endParaRPr lang="en" sz="100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000" u="sng" dirty="0">
                          <a:effectLst/>
                          <a:hlinkClick r:id="rId23"/>
                        </a:rPr>
                        <a:t>28 Subsets of Alpaca-CoT</a:t>
                      </a:r>
                      <a:endParaRPr lang="en" sz="10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175833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blinds(horizontal)">
                                      <p:cBhvr>
                                        <p:cTn id="7" dur="500"/>
                                        <p:tgtEl>
                                          <p:spTgt spid="7">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9" end="9"/>
                                            </p:txEl>
                                          </p:spTgt>
                                        </p:tgtEl>
                                        <p:attrNameLst>
                                          <p:attrName>style.visibility</p:attrName>
                                        </p:attrNameLst>
                                      </p:cBhvr>
                                      <p:to>
                                        <p:strVal val="visible"/>
                                      </p:to>
                                    </p:set>
                                    <p:animEffect transition="in" filter="blinds(horizontal)">
                                      <p:cBhvr>
                                        <p:cTn id="10" dur="500"/>
                                        <p:tgtEl>
                                          <p:spTgt spid="7">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animEffect transition="in" filter="blinds(horizontal)">
                                      <p:cBhvr>
                                        <p:cTn id="13"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005" y="374922"/>
            <a:ext cx="10515600" cy="1325563"/>
          </a:xfrm>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Recipe</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Usefulness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650008" y="1991067"/>
            <a:ext cx="9294765" cy="3792577"/>
          </a:xfrm>
          <a:prstGeom prst="rect">
            <a:avLst/>
          </a:prstGeom>
          <a:noFill/>
        </p:spPr>
        <p:txBody>
          <a:bodyPr wrap="square">
            <a:spAutoFit/>
          </a:bodyPr>
          <a:lstStyle/>
          <a:p>
            <a:pPr marL="1714500" lvl="3" indent="-342900">
              <a:lnSpc>
                <a:spcPct val="150000"/>
              </a:lnSpc>
              <a:buFont typeface="Wingdings" pitchFamily="2" charset="2"/>
              <a:buChar char="Ø"/>
            </a:pPr>
            <a:r>
              <a:rPr kumimoji="1" lang="en-US" altLang="zh-CN" sz="2000" dirty="0">
                <a:ea typeface="SimHei" panose="02010609060101010101" pitchFamily="49" charset="-122"/>
                <a:sym typeface="+mn-ea"/>
              </a:rPr>
              <a:t>Pretrain</a:t>
            </a:r>
            <a:r>
              <a:rPr kumimoji="1" lang="zh-CN" altLang="en-US" sz="2000" dirty="0">
                <a:effectLst/>
                <a:ea typeface="SimHei" panose="02010609060101010101" pitchFamily="49" charset="-122"/>
                <a:sym typeface="+mn-ea"/>
              </a:rPr>
              <a:t> </a:t>
            </a:r>
            <a:r>
              <a:rPr kumimoji="1" lang="en-US" altLang="zh-CN" sz="2000" dirty="0">
                <a:effectLst/>
                <a:ea typeface="SimHei" panose="02010609060101010101" pitchFamily="49" charset="-122"/>
                <a:sym typeface="+mn-ea"/>
              </a:rPr>
              <a:t>Performance</a:t>
            </a:r>
            <a:r>
              <a:rPr kumimoji="1" lang="zh-CN" altLang="en-US" sz="2000" dirty="0">
                <a:effectLst/>
                <a:ea typeface="SimHei" panose="02010609060101010101" pitchFamily="49" charset="-122"/>
                <a:sym typeface="+mn-ea"/>
              </a:rPr>
              <a:t> </a:t>
            </a:r>
            <a:r>
              <a:rPr kumimoji="1" lang="en-US" altLang="zh-CN" sz="2000" dirty="0">
                <a:effectLst/>
                <a:ea typeface="SimHei" panose="02010609060101010101" pitchFamily="49" charset="-122"/>
                <a:sym typeface="+mn-ea"/>
              </a:rPr>
              <a:t>of</a:t>
            </a:r>
            <a:r>
              <a:rPr kumimoji="1" lang="zh-CN" altLang="en-US" sz="2000" dirty="0">
                <a:effectLst/>
                <a:ea typeface="SimHei" panose="02010609060101010101" pitchFamily="49" charset="-122"/>
                <a:sym typeface="+mn-ea"/>
              </a:rPr>
              <a:t> </a:t>
            </a:r>
            <a:r>
              <a:rPr kumimoji="1" lang="en-US" altLang="zh-CN" sz="2000" dirty="0">
                <a:effectLst/>
                <a:ea typeface="SimHei" panose="02010609060101010101" pitchFamily="49" charset="-122"/>
                <a:sym typeface="+mn-ea"/>
              </a:rPr>
              <a:t>refined</a:t>
            </a:r>
            <a:r>
              <a:rPr kumimoji="1" lang="zh-CN" altLang="en-US" sz="2000" dirty="0">
                <a:effectLst/>
                <a:ea typeface="SimHei" panose="02010609060101010101" pitchFamily="49" charset="-122"/>
                <a:sym typeface="+mn-ea"/>
              </a:rPr>
              <a:t> </a:t>
            </a:r>
            <a:r>
              <a:rPr kumimoji="1" lang="en-US" altLang="zh-CN" sz="2000" dirty="0">
                <a:effectLst/>
                <a:ea typeface="SimHei" panose="02010609060101010101" pitchFamily="49" charset="-122"/>
                <a:sym typeface="+mn-ea"/>
              </a:rPr>
              <a:t>datasets</a:t>
            </a:r>
            <a:endParaRPr kumimoji="1" lang="en-US" altLang="zh-CN" dirty="0">
              <a:effectLst/>
              <a:ea typeface="SimHei" panose="02010609060101010101" pitchFamily="49" charset="-122"/>
              <a:sym typeface="+mn-ea"/>
            </a:endParaRPr>
          </a:p>
          <a:p>
            <a:pPr marL="2114550" lvl="4" indent="-285750">
              <a:lnSpc>
                <a:spcPct val="150000"/>
              </a:lnSpc>
              <a:buFont typeface="Arial" panose="020B0604020202020204" pitchFamily="34" charset="0"/>
              <a:buChar char="•"/>
            </a:pPr>
            <a:r>
              <a:rPr kumimoji="1" lang="en-US" altLang="zh-CN" dirty="0">
                <a:effectLst/>
                <a:ea typeface="SimHei" panose="02010609060101010101" pitchFamily="49" charset="-122"/>
                <a:sym typeface="+mn-ea"/>
              </a:rPr>
              <a:t>Consistently</a:t>
            </a:r>
            <a:r>
              <a:rPr kumimoji="1" lang="zh-CN" altLang="en-US" dirty="0">
                <a:effectLst/>
                <a:ea typeface="SimHei" panose="02010609060101010101" pitchFamily="49" charset="-122"/>
                <a:sym typeface="+mn-ea"/>
              </a:rPr>
              <a:t> </a:t>
            </a:r>
            <a:r>
              <a:rPr kumimoji="1" lang="en-US" altLang="zh-CN" dirty="0">
                <a:ea typeface="SimHei" panose="02010609060101010101" pitchFamily="49" charset="-122"/>
                <a:sym typeface="+mn-ea"/>
              </a:rPr>
              <a:t>b</a:t>
            </a:r>
            <a:r>
              <a:rPr kumimoji="1" lang="en-US" altLang="zh-CN" dirty="0">
                <a:effectLst/>
                <a:ea typeface="SimHei" panose="02010609060101010101" pitchFamily="49" charset="-122"/>
                <a:sym typeface="+mn-ea"/>
              </a:rPr>
              <a:t>etter</a:t>
            </a:r>
            <a:r>
              <a:rPr kumimoji="1" lang="zh-CN" altLang="en-US" dirty="0">
                <a:effectLst/>
                <a:ea typeface="SimHei" panose="02010609060101010101" pitchFamily="49" charset="-122"/>
                <a:sym typeface="+mn-ea"/>
              </a:rPr>
              <a:t> </a:t>
            </a:r>
            <a:r>
              <a:rPr kumimoji="1" lang="en-US" altLang="zh-CN" dirty="0">
                <a:effectLst/>
                <a:ea typeface="SimHei" panose="02010609060101010101" pitchFamily="49" charset="-122"/>
                <a:sym typeface="+mn-ea"/>
              </a:rPr>
              <a:t>performa</a:t>
            </a:r>
            <a:r>
              <a:rPr kumimoji="1" lang="en-US" altLang="zh-CN" dirty="0">
                <a:ea typeface="SimHei" panose="02010609060101010101" pitchFamily="49" charset="-122"/>
                <a:sym typeface="+mn-ea"/>
              </a:rPr>
              <a:t>nce</a:t>
            </a:r>
          </a:p>
          <a:p>
            <a:pPr marL="2571750" lvl="5" indent="-285750">
              <a:lnSpc>
                <a:spcPct val="150000"/>
              </a:lnSpc>
              <a:buFont typeface="Wingdings" pitchFamily="2" charset="2"/>
              <a:buChar char="ü"/>
            </a:pPr>
            <a:r>
              <a:rPr kumimoji="1" lang="en-US" altLang="zh-CN" dirty="0">
                <a:ea typeface="SimHei" panose="02010609060101010101" pitchFamily="49" charset="-122"/>
                <a:sym typeface="+mn-ea"/>
              </a:rPr>
              <a:t>Refined</a:t>
            </a:r>
            <a:r>
              <a:rPr kumimoji="1" lang="zh-CN" altLang="en-US" dirty="0">
                <a:ea typeface="SimHei" panose="02010609060101010101" pitchFamily="49" charset="-122"/>
                <a:sym typeface="+mn-ea"/>
              </a:rPr>
              <a:t> </a:t>
            </a:r>
            <a:r>
              <a:rPr kumimoji="1" lang="en-US" altLang="zh-CN" dirty="0">
                <a:ea typeface="SimHei" panose="02010609060101010101" pitchFamily="49" charset="-122"/>
                <a:sym typeface="+mn-ea"/>
              </a:rPr>
              <a:t>datasets</a:t>
            </a:r>
            <a:r>
              <a:rPr kumimoji="1" lang="zh-CN" altLang="en-US" dirty="0">
                <a:ea typeface="SimHei" panose="02010609060101010101" pitchFamily="49" charset="-122"/>
                <a:sym typeface="+mn-ea"/>
              </a:rPr>
              <a:t> </a:t>
            </a:r>
            <a:r>
              <a:rPr kumimoji="1" lang="en-US" altLang="zh-CN" dirty="0">
                <a:ea typeface="SimHei" panose="02010609060101010101" pitchFamily="49" charset="-122"/>
                <a:sym typeface="+mn-ea"/>
              </a:rPr>
              <a:t>&gt;</a:t>
            </a:r>
            <a:r>
              <a:rPr kumimoji="1" lang="zh-CN" altLang="en-US" dirty="0">
                <a:ea typeface="SimHei" panose="02010609060101010101" pitchFamily="49" charset="-122"/>
                <a:sym typeface="+mn-ea"/>
              </a:rPr>
              <a:t> </a:t>
            </a:r>
            <a:r>
              <a:rPr kumimoji="1" lang="en-US" altLang="zh-CN" dirty="0">
                <a:ea typeface="SimHei" panose="02010609060101010101" pitchFamily="49" charset="-122"/>
                <a:sym typeface="+mn-ea"/>
              </a:rPr>
              <a:t>Original</a:t>
            </a:r>
            <a:r>
              <a:rPr kumimoji="1" lang="zh-CN" altLang="en-US" dirty="0">
                <a:ea typeface="SimHei" panose="02010609060101010101" pitchFamily="49" charset="-122"/>
                <a:sym typeface="+mn-ea"/>
              </a:rPr>
              <a:t> </a:t>
            </a:r>
            <a:r>
              <a:rPr kumimoji="1" lang="en-US" altLang="zh-CN" dirty="0">
                <a:ea typeface="SimHei" panose="02010609060101010101" pitchFamily="49" charset="-122"/>
                <a:sym typeface="+mn-ea"/>
              </a:rPr>
              <a:t>datasets</a:t>
            </a:r>
          </a:p>
          <a:p>
            <a:pPr marL="2114550" lvl="4" indent="-285750">
              <a:lnSpc>
                <a:spcPct val="150000"/>
              </a:lnSpc>
              <a:buFont typeface="Arial" panose="020B0604020202020204" pitchFamily="34" charset="0"/>
              <a:buChar char="•"/>
            </a:pPr>
            <a:endParaRPr kumimoji="1" lang="en-US" altLang="zh-CN" dirty="0">
              <a:ea typeface="SimHei" panose="02010609060101010101" pitchFamily="49" charset="-122"/>
              <a:sym typeface="+mn-ea"/>
            </a:endParaRPr>
          </a:p>
          <a:p>
            <a:pPr marL="1714500" lvl="3" indent="-342900">
              <a:lnSpc>
                <a:spcPct val="150000"/>
              </a:lnSpc>
              <a:buFont typeface="Wingdings" pitchFamily="2" charset="2"/>
              <a:buChar char="Ø"/>
            </a:pPr>
            <a:r>
              <a:rPr kumimoji="1" lang="en-US" altLang="zh-CN" sz="2000" dirty="0">
                <a:effectLst/>
                <a:ea typeface="SimHei" panose="02010609060101010101" pitchFamily="49" charset="-122"/>
                <a:sym typeface="+mn-ea"/>
              </a:rPr>
              <a:t>SFT</a:t>
            </a:r>
            <a:r>
              <a:rPr kumimoji="1" lang="zh-CN" altLang="en-US" sz="2000" dirty="0">
                <a:effectLst/>
                <a:ea typeface="SimHei" panose="02010609060101010101" pitchFamily="49" charset="-122"/>
                <a:sym typeface="+mn-ea"/>
              </a:rPr>
              <a:t> </a:t>
            </a:r>
            <a:r>
              <a:rPr kumimoji="1" lang="en-US" altLang="zh-CN" sz="2000" dirty="0">
                <a:ea typeface="SimHei" panose="02010609060101010101" pitchFamily="49" charset="-122"/>
                <a:sym typeface="+mn-ea"/>
              </a:rPr>
              <a:t>Performance</a:t>
            </a:r>
            <a:r>
              <a:rPr kumimoji="1" lang="zh-CN" altLang="en-US" sz="2000" dirty="0">
                <a:ea typeface="SimHei" panose="02010609060101010101" pitchFamily="49" charset="-122"/>
                <a:sym typeface="+mn-ea"/>
              </a:rPr>
              <a:t> </a:t>
            </a:r>
            <a:r>
              <a:rPr kumimoji="1" lang="en-US" altLang="zh-CN" sz="2000" dirty="0">
                <a:ea typeface="SimHei" panose="02010609060101010101" pitchFamily="49" charset="-122"/>
                <a:sym typeface="+mn-ea"/>
              </a:rPr>
              <a:t>of</a:t>
            </a:r>
            <a:r>
              <a:rPr kumimoji="1" lang="zh-CN" altLang="en-US" sz="2000" dirty="0">
                <a:ea typeface="SimHei" panose="02010609060101010101" pitchFamily="49" charset="-122"/>
                <a:sym typeface="+mn-ea"/>
              </a:rPr>
              <a:t> </a:t>
            </a:r>
            <a:r>
              <a:rPr kumimoji="1" lang="en-US" altLang="zh-CN" sz="2000" dirty="0">
                <a:ea typeface="SimHei" panose="02010609060101010101" pitchFamily="49" charset="-122"/>
                <a:sym typeface="+mn-ea"/>
              </a:rPr>
              <a:t>refined</a:t>
            </a:r>
            <a:r>
              <a:rPr kumimoji="1" lang="zh-CN" altLang="en-US" sz="2000" dirty="0">
                <a:ea typeface="SimHei" panose="02010609060101010101" pitchFamily="49" charset="-122"/>
                <a:sym typeface="+mn-ea"/>
              </a:rPr>
              <a:t> </a:t>
            </a:r>
            <a:r>
              <a:rPr kumimoji="1" lang="en-US" altLang="zh-CN" sz="2000" dirty="0">
                <a:ea typeface="SimHei" panose="02010609060101010101" pitchFamily="49" charset="-122"/>
                <a:sym typeface="+mn-ea"/>
              </a:rPr>
              <a:t>datasets</a:t>
            </a:r>
            <a:endParaRPr kumimoji="1" lang="en-US" altLang="zh-CN" dirty="0">
              <a:effectLst/>
              <a:ea typeface="SimHei" panose="02010609060101010101" pitchFamily="49" charset="-122"/>
              <a:sym typeface="+mn-ea"/>
            </a:endParaRPr>
          </a:p>
          <a:p>
            <a:pPr marL="2114550" lvl="4" indent="-285750">
              <a:lnSpc>
                <a:spcPct val="150000"/>
              </a:lnSpc>
              <a:buFont typeface="Arial" panose="020B0604020202020204" pitchFamily="34" charset="0"/>
              <a:buChar char="•"/>
            </a:pPr>
            <a:r>
              <a:rPr kumimoji="1" lang="en-US" altLang="zh-CN" dirty="0">
                <a:ea typeface="SimHei" panose="02010609060101010101" pitchFamily="49" charset="-122"/>
                <a:sym typeface="+mn-ea"/>
              </a:rPr>
              <a:t>English</a:t>
            </a:r>
            <a:r>
              <a:rPr kumimoji="1" lang="zh-CN" altLang="en-US" dirty="0">
                <a:ea typeface="SimHei" panose="02010609060101010101" pitchFamily="49" charset="-122"/>
                <a:sym typeface="+mn-ea"/>
              </a:rPr>
              <a:t> </a:t>
            </a:r>
            <a:r>
              <a:rPr kumimoji="1" lang="en-US" altLang="zh-CN" dirty="0">
                <a:ea typeface="SimHei" panose="02010609060101010101" pitchFamily="49" charset="-122"/>
                <a:sym typeface="+mn-ea"/>
              </a:rPr>
              <a:t>model:</a:t>
            </a:r>
          </a:p>
          <a:p>
            <a:pPr marL="2571750" lvl="5" indent="-285750">
              <a:lnSpc>
                <a:spcPct val="150000"/>
              </a:lnSpc>
              <a:buFont typeface="Wingdings" pitchFamily="2" charset="2"/>
              <a:buChar char="ü"/>
            </a:pPr>
            <a:r>
              <a:rPr kumimoji="1" lang="en-US" altLang="zh-CN" sz="1600" dirty="0">
                <a:ea typeface="SimHei" panose="02010609060101010101" pitchFamily="49" charset="-122"/>
                <a:sym typeface="+mn-ea"/>
              </a:rPr>
              <a:t>Less</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than</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4/5</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samples</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Wingdings" pitchFamily="2" charset="2"/>
              </a:rPr>
              <a:t></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17.5%</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higher</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winning</a:t>
            </a:r>
            <a:r>
              <a:rPr kumimoji="1" lang="zh-CN" altLang="en-US" sz="1600" dirty="0">
                <a:ea typeface="SimHei" panose="02010609060101010101" pitchFamily="49" charset="-122"/>
                <a:sym typeface="+mn-ea"/>
              </a:rPr>
              <a:t> </a:t>
            </a:r>
            <a:r>
              <a:rPr kumimoji="1" lang="en-US" altLang="zh-CN" sz="1600" dirty="0">
                <a:ea typeface="SimHei" panose="02010609060101010101" pitchFamily="49" charset="-122"/>
                <a:sym typeface="+mn-ea"/>
              </a:rPr>
              <a:t>rate</a:t>
            </a:r>
            <a:endParaRPr kumimoji="1" lang="en-US" altLang="zh-CN" dirty="0">
              <a:ea typeface="SimHei" panose="02010609060101010101" pitchFamily="49" charset="-122"/>
              <a:sym typeface="+mn-ea"/>
            </a:endParaRPr>
          </a:p>
          <a:p>
            <a:pPr marL="2114550" lvl="4" indent="-285750">
              <a:lnSpc>
                <a:spcPct val="150000"/>
              </a:lnSpc>
              <a:buFont typeface="Arial" panose="020B0604020202020204" pitchFamily="34" charset="0"/>
              <a:buChar char="•"/>
            </a:pPr>
            <a:r>
              <a:rPr kumimoji="1" lang="en-US" altLang="zh-CN" dirty="0">
                <a:effectLst/>
                <a:ea typeface="SimHei" panose="02010609060101010101" pitchFamily="49" charset="-122"/>
                <a:sym typeface="+mn-ea"/>
              </a:rPr>
              <a:t>Chinese</a:t>
            </a:r>
            <a:r>
              <a:rPr kumimoji="1" lang="zh-CN" altLang="en-US" dirty="0">
                <a:effectLst/>
                <a:ea typeface="SimHei" panose="02010609060101010101" pitchFamily="49" charset="-122"/>
                <a:sym typeface="+mn-ea"/>
              </a:rPr>
              <a:t> </a:t>
            </a:r>
            <a:r>
              <a:rPr kumimoji="1" lang="en-US" altLang="zh-CN" dirty="0">
                <a:effectLst/>
                <a:ea typeface="SimHei" panose="02010609060101010101" pitchFamily="49" charset="-122"/>
                <a:sym typeface="+mn-ea"/>
              </a:rPr>
              <a:t>model:</a:t>
            </a:r>
          </a:p>
          <a:p>
            <a:pPr marL="2571750" lvl="5" indent="-285750">
              <a:lnSpc>
                <a:spcPct val="150000"/>
              </a:lnSpc>
              <a:buFont typeface="Wingdings" pitchFamily="2" charset="2"/>
              <a:buChar char="ü"/>
            </a:pPr>
            <a:r>
              <a:rPr kumimoji="1" lang="en-US" altLang="zh-CN" sz="1600" dirty="0">
                <a:effectLst/>
                <a:ea typeface="SimHei" panose="02010609060101010101" pitchFamily="49" charset="-122"/>
                <a:sym typeface="+mn-ea"/>
              </a:rPr>
              <a:t>Less</a:t>
            </a:r>
            <a:r>
              <a:rPr kumimoji="1" lang="zh-CN" altLang="en-US" sz="1600" dirty="0">
                <a:effectLst/>
                <a:ea typeface="SimHei" panose="02010609060101010101" pitchFamily="49" charset="-122"/>
                <a:sym typeface="+mn-ea"/>
              </a:rPr>
              <a:t> </a:t>
            </a:r>
            <a:r>
              <a:rPr kumimoji="1" lang="en-US" altLang="zh-CN" sz="1600" dirty="0">
                <a:effectLst/>
                <a:ea typeface="SimHei" panose="02010609060101010101" pitchFamily="49" charset="-122"/>
                <a:sym typeface="+mn-ea"/>
              </a:rPr>
              <a:t>than</a:t>
            </a:r>
            <a:r>
              <a:rPr kumimoji="1" lang="zh-CN" altLang="en-US" sz="1600" dirty="0">
                <a:effectLst/>
                <a:ea typeface="SimHei" panose="02010609060101010101" pitchFamily="49" charset="-122"/>
                <a:sym typeface="+mn-ea"/>
              </a:rPr>
              <a:t> </a:t>
            </a:r>
            <a:r>
              <a:rPr kumimoji="1" lang="en-US" altLang="zh-CN" sz="1600" dirty="0">
                <a:effectLst/>
                <a:ea typeface="SimHei" panose="02010609060101010101" pitchFamily="49" charset="-122"/>
                <a:sym typeface="+mn-ea"/>
              </a:rPr>
              <a:t>1/10</a:t>
            </a:r>
            <a:r>
              <a:rPr kumimoji="1" lang="zh-CN" altLang="en-US" sz="1600" dirty="0">
                <a:effectLst/>
                <a:ea typeface="SimHei" panose="02010609060101010101" pitchFamily="49" charset="-122"/>
                <a:sym typeface="+mn-ea"/>
              </a:rPr>
              <a:t> </a:t>
            </a:r>
            <a:r>
              <a:rPr kumimoji="1" lang="en-US" altLang="zh-CN" sz="1600" dirty="0">
                <a:effectLst/>
                <a:ea typeface="SimHei" panose="02010609060101010101" pitchFamily="49" charset="-122"/>
                <a:sym typeface="+mn-ea"/>
              </a:rPr>
              <a:t>samples</a:t>
            </a:r>
            <a:r>
              <a:rPr kumimoji="1" lang="zh-CN" altLang="en-US" sz="1600" dirty="0">
                <a:effectLst/>
                <a:ea typeface="SimHei" panose="02010609060101010101" pitchFamily="49" charset="-122"/>
                <a:sym typeface="+mn-ea"/>
              </a:rPr>
              <a:t> </a:t>
            </a:r>
            <a:r>
              <a:rPr kumimoji="1" lang="en-US" altLang="zh-CN" sz="1600" dirty="0">
                <a:effectLst/>
                <a:ea typeface="SimHei" panose="02010609060101010101" pitchFamily="49" charset="-122"/>
                <a:sym typeface="Wingdings" pitchFamily="2" charset="2"/>
              </a:rPr>
              <a:t></a:t>
            </a:r>
            <a:r>
              <a:rPr kumimoji="1" lang="zh-CN" altLang="en-US" sz="1600" dirty="0">
                <a:effectLst/>
                <a:ea typeface="SimHei" panose="02010609060101010101" pitchFamily="49" charset="-122"/>
                <a:sym typeface="Wingdings" pitchFamily="2" charset="2"/>
              </a:rPr>
              <a:t> </a:t>
            </a:r>
            <a:r>
              <a:rPr kumimoji="1" lang="en-US" altLang="zh-CN" sz="1600" dirty="0">
                <a:effectLst/>
                <a:ea typeface="SimHei" panose="02010609060101010101" pitchFamily="49" charset="-122"/>
                <a:sym typeface="Wingdings" pitchFamily="2" charset="2"/>
              </a:rPr>
              <a:t>slightly</a:t>
            </a:r>
            <a:r>
              <a:rPr kumimoji="1" lang="zh-CN" altLang="en-US" sz="1600" dirty="0">
                <a:effectLst/>
                <a:ea typeface="SimHei" panose="02010609060101010101" pitchFamily="49" charset="-122"/>
                <a:sym typeface="Wingdings" pitchFamily="2" charset="2"/>
              </a:rPr>
              <a:t> </a:t>
            </a:r>
            <a:r>
              <a:rPr kumimoji="1" lang="en-US" altLang="zh-CN" sz="1600" dirty="0">
                <a:effectLst/>
                <a:ea typeface="SimHei" panose="02010609060101010101" pitchFamily="49" charset="-122"/>
                <a:sym typeface="Wingdings" pitchFamily="2" charset="2"/>
              </a:rPr>
              <a:t>higher</a:t>
            </a:r>
            <a:r>
              <a:rPr kumimoji="1" lang="zh-CN" altLang="en-US" sz="1600" dirty="0">
                <a:effectLst/>
                <a:ea typeface="SimHei" panose="02010609060101010101" pitchFamily="49" charset="-122"/>
                <a:sym typeface="Wingdings" pitchFamily="2" charset="2"/>
              </a:rPr>
              <a:t> </a:t>
            </a:r>
            <a:r>
              <a:rPr kumimoji="1" lang="en-US" altLang="zh-CN" sz="1600" dirty="0">
                <a:effectLst/>
                <a:ea typeface="SimHei" panose="02010609060101010101" pitchFamily="49" charset="-122"/>
                <a:sym typeface="Wingdings" pitchFamily="2" charset="2"/>
              </a:rPr>
              <a:t>winning</a:t>
            </a:r>
            <a:r>
              <a:rPr kumimoji="1" lang="zh-CN" altLang="en-US" sz="1600" dirty="0">
                <a:effectLst/>
                <a:ea typeface="SimHei" panose="02010609060101010101" pitchFamily="49" charset="-122"/>
                <a:sym typeface="Wingdings" pitchFamily="2" charset="2"/>
              </a:rPr>
              <a:t> </a:t>
            </a:r>
            <a:r>
              <a:rPr kumimoji="1" lang="en-US" altLang="zh-CN" sz="1600" dirty="0">
                <a:effectLst/>
                <a:ea typeface="SimHei" panose="02010609060101010101" pitchFamily="49" charset="-122"/>
                <a:sym typeface="Wingdings" pitchFamily="2" charset="2"/>
              </a:rPr>
              <a:t>rate</a:t>
            </a:r>
            <a:endParaRPr lang="zh-CN" altLang="en-US" dirty="0">
              <a:effectLst/>
            </a:endParaRPr>
          </a:p>
        </p:txBody>
      </p:sp>
      <p:pic>
        <p:nvPicPr>
          <p:cNvPr id="9" name="图片 8">
            <a:extLst>
              <a:ext uri="{FF2B5EF4-FFF2-40B4-BE49-F238E27FC236}">
                <a16:creationId xmlns:a16="http://schemas.microsoft.com/office/drawing/2014/main" id="{9A5507CA-94AA-A29E-649F-4AA7B8C73D82}"/>
              </a:ext>
            </a:extLst>
          </p:cNvPr>
          <p:cNvPicPr>
            <a:picLocks noChangeAspect="1"/>
          </p:cNvPicPr>
          <p:nvPr/>
        </p:nvPicPr>
        <p:blipFill>
          <a:blip r:embed="rId3"/>
          <a:stretch>
            <a:fillRect/>
          </a:stretch>
        </p:blipFill>
        <p:spPr>
          <a:xfrm>
            <a:off x="7344743" y="1267142"/>
            <a:ext cx="4420258" cy="2290206"/>
          </a:xfrm>
          <a:prstGeom prst="rect">
            <a:avLst/>
          </a:prstGeom>
        </p:spPr>
      </p:pic>
      <p:grpSp>
        <p:nvGrpSpPr>
          <p:cNvPr id="10" name="组合 9">
            <a:extLst>
              <a:ext uri="{FF2B5EF4-FFF2-40B4-BE49-F238E27FC236}">
                <a16:creationId xmlns:a16="http://schemas.microsoft.com/office/drawing/2014/main" id="{F06BA4AD-96EE-D925-82E3-A9B1FA62A0FE}"/>
              </a:ext>
            </a:extLst>
          </p:cNvPr>
          <p:cNvGrpSpPr/>
          <p:nvPr/>
        </p:nvGrpSpPr>
        <p:grpSpPr>
          <a:xfrm>
            <a:off x="7344743" y="3758894"/>
            <a:ext cx="4070893" cy="2357927"/>
            <a:chOff x="7344743" y="3758894"/>
            <a:chExt cx="4070893" cy="2357927"/>
          </a:xfrm>
        </p:grpSpPr>
        <p:pic>
          <p:nvPicPr>
            <p:cNvPr id="8" name="图片 7">
              <a:extLst>
                <a:ext uri="{FF2B5EF4-FFF2-40B4-BE49-F238E27FC236}">
                  <a16:creationId xmlns:a16="http://schemas.microsoft.com/office/drawing/2014/main" id="{EE7D5C18-4058-9F5D-7503-D951D083581A}"/>
                </a:ext>
              </a:extLst>
            </p:cNvPr>
            <p:cNvPicPr>
              <a:picLocks noChangeAspect="1"/>
            </p:cNvPicPr>
            <p:nvPr/>
          </p:nvPicPr>
          <p:blipFill>
            <a:blip r:embed="rId4"/>
            <a:stretch>
              <a:fillRect/>
            </a:stretch>
          </p:blipFill>
          <p:spPr>
            <a:xfrm>
              <a:off x="7344743" y="3758894"/>
              <a:ext cx="4070893" cy="2357927"/>
            </a:xfrm>
            <a:prstGeom prst="rect">
              <a:avLst/>
            </a:prstGeom>
          </p:spPr>
        </p:pic>
        <p:sp>
          <p:nvSpPr>
            <p:cNvPr id="13" name="矩形 12">
              <a:extLst>
                <a:ext uri="{FF2B5EF4-FFF2-40B4-BE49-F238E27FC236}">
                  <a16:creationId xmlns:a16="http://schemas.microsoft.com/office/drawing/2014/main" id="{330BC941-2173-E4AA-022A-8B1309A1F105}"/>
                </a:ext>
              </a:extLst>
            </p:cNvPr>
            <p:cNvSpPr/>
            <p:nvPr/>
          </p:nvSpPr>
          <p:spPr>
            <a:xfrm>
              <a:off x="10003383" y="4071342"/>
              <a:ext cx="809797" cy="442419"/>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B24ADBDB-CA07-920A-95D2-590EE32C12D1}"/>
                </a:ext>
              </a:extLst>
            </p:cNvPr>
            <p:cNvSpPr/>
            <p:nvPr/>
          </p:nvSpPr>
          <p:spPr>
            <a:xfrm>
              <a:off x="9975675" y="5094270"/>
              <a:ext cx="809797" cy="442419"/>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grpSp>
    </p:spTree>
    <p:extLst>
      <p:ext uri="{BB962C8B-B14F-4D97-AF65-F5344CB8AC3E}">
        <p14:creationId xmlns:p14="http://schemas.microsoft.com/office/powerpoint/2010/main" val="41196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blinds(horizontal)">
                                      <p:cBhvr>
                                        <p:cTn id="10" dur="500"/>
                                        <p:tgtEl>
                                          <p:spTgt spid="7">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blinds(horizontal)">
                                      <p:cBhvr>
                                        <p:cTn id="13" dur="500"/>
                                        <p:tgtEl>
                                          <p:spTgt spid="7">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xEl>
                                              <p:pRg st="7" end="7"/>
                                            </p:txEl>
                                          </p:spTgt>
                                        </p:tgtEl>
                                        <p:attrNameLst>
                                          <p:attrName>style.visibility</p:attrName>
                                        </p:attrNameLst>
                                      </p:cBhvr>
                                      <p:to>
                                        <p:strVal val="visible"/>
                                      </p:to>
                                    </p:set>
                                    <p:animEffect transition="in" filter="blinds(horizontal)">
                                      <p:cBhvr>
                                        <p:cTn id="16" dur="500"/>
                                        <p:tgtEl>
                                          <p:spTgt spid="7">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Effect transition="in" filter="blinds(horizontal)">
                                      <p:cBhvr>
                                        <p:cTn id="19" dur="500"/>
                                        <p:tgtEl>
                                          <p:spTgt spid="7">
                                            <p:txEl>
                                              <p:pRg st="8" end="8"/>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 Feedback</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Loop</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a:blip r:embed="rId3">
            <a:alphaModFix amt="36000"/>
            <a:extLst>
              <a:ext uri="{28A0092B-C50C-407E-A947-70E740481C1C}">
                <a14:useLocalDpi xmlns:a14="http://schemas.microsoft.com/office/drawing/2010/main" val="0"/>
              </a:ext>
            </a:extLst>
          </a:blip>
          <a:srcRect/>
          <a:stretch>
            <a:fillRect/>
          </a:stretch>
        </p:blipFill>
        <p:spPr bwMode="auto">
          <a:xfrm>
            <a:off x="1883317" y="1935763"/>
            <a:ext cx="8425365" cy="3733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view">
            <a:extLst>
              <a:ext uri="{FF2B5EF4-FFF2-40B4-BE49-F238E27FC236}">
                <a16:creationId xmlns:a16="http://schemas.microsoft.com/office/drawing/2014/main" id="{F72AFF8F-9418-6B00-2FFC-618B1A4A918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1362" t="-1" r="23067" b="34150"/>
          <a:stretch/>
        </p:blipFill>
        <p:spPr bwMode="auto">
          <a:xfrm>
            <a:off x="3683000" y="1935764"/>
            <a:ext cx="4682067" cy="2458436"/>
          </a:xfrm>
          <a:custGeom>
            <a:avLst/>
            <a:gdLst>
              <a:gd name="connsiteX0" fmla="*/ 0 w 4682067"/>
              <a:gd name="connsiteY0" fmla="*/ 409748 h 2458436"/>
              <a:gd name="connsiteX1" fmla="*/ 409748 w 4682067"/>
              <a:gd name="connsiteY1" fmla="*/ 0 h 2458436"/>
              <a:gd name="connsiteX2" fmla="*/ 961544 w 4682067"/>
              <a:gd name="connsiteY2" fmla="*/ 0 h 2458436"/>
              <a:gd name="connsiteX3" fmla="*/ 1590591 w 4682067"/>
              <a:gd name="connsiteY3" fmla="*/ 0 h 2458436"/>
              <a:gd name="connsiteX4" fmla="*/ 2219638 w 4682067"/>
              <a:gd name="connsiteY4" fmla="*/ 0 h 2458436"/>
              <a:gd name="connsiteX5" fmla="*/ 2848686 w 4682067"/>
              <a:gd name="connsiteY5" fmla="*/ 0 h 2458436"/>
              <a:gd name="connsiteX6" fmla="*/ 3361856 w 4682067"/>
              <a:gd name="connsiteY6" fmla="*/ 0 h 2458436"/>
              <a:gd name="connsiteX7" fmla="*/ 4272319 w 4682067"/>
              <a:gd name="connsiteY7" fmla="*/ 0 h 2458436"/>
              <a:gd name="connsiteX8" fmla="*/ 4682067 w 4682067"/>
              <a:gd name="connsiteY8" fmla="*/ 409748 h 2458436"/>
              <a:gd name="connsiteX9" fmla="*/ 4682067 w 4682067"/>
              <a:gd name="connsiteY9" fmla="*/ 906893 h 2458436"/>
              <a:gd name="connsiteX10" fmla="*/ 4682067 w 4682067"/>
              <a:gd name="connsiteY10" fmla="*/ 1404038 h 2458436"/>
              <a:gd name="connsiteX11" fmla="*/ 4682067 w 4682067"/>
              <a:gd name="connsiteY11" fmla="*/ 2048688 h 2458436"/>
              <a:gd name="connsiteX12" fmla="*/ 4272319 w 4682067"/>
              <a:gd name="connsiteY12" fmla="*/ 2458436 h 2458436"/>
              <a:gd name="connsiteX13" fmla="*/ 3681897 w 4682067"/>
              <a:gd name="connsiteY13" fmla="*/ 2458436 h 2458436"/>
              <a:gd name="connsiteX14" fmla="*/ 3168727 w 4682067"/>
              <a:gd name="connsiteY14" fmla="*/ 2458436 h 2458436"/>
              <a:gd name="connsiteX15" fmla="*/ 2578306 w 4682067"/>
              <a:gd name="connsiteY15" fmla="*/ 2458436 h 2458436"/>
              <a:gd name="connsiteX16" fmla="*/ 2065136 w 4682067"/>
              <a:gd name="connsiteY16" fmla="*/ 2458436 h 2458436"/>
              <a:gd name="connsiteX17" fmla="*/ 1513340 w 4682067"/>
              <a:gd name="connsiteY17" fmla="*/ 2458436 h 2458436"/>
              <a:gd name="connsiteX18" fmla="*/ 922918 w 4682067"/>
              <a:gd name="connsiteY18" fmla="*/ 2458436 h 2458436"/>
              <a:gd name="connsiteX19" fmla="*/ 409748 w 4682067"/>
              <a:gd name="connsiteY19" fmla="*/ 2458436 h 2458436"/>
              <a:gd name="connsiteX20" fmla="*/ 0 w 4682067"/>
              <a:gd name="connsiteY20" fmla="*/ 2048688 h 2458436"/>
              <a:gd name="connsiteX21" fmla="*/ 0 w 4682067"/>
              <a:gd name="connsiteY21" fmla="*/ 1485985 h 2458436"/>
              <a:gd name="connsiteX22" fmla="*/ 0 w 4682067"/>
              <a:gd name="connsiteY22" fmla="*/ 988840 h 2458436"/>
              <a:gd name="connsiteX23" fmla="*/ 0 w 4682067"/>
              <a:gd name="connsiteY23" fmla="*/ 409748 h 245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82067" h="2458436" fill="none" extrusionOk="0">
                <a:moveTo>
                  <a:pt x="0" y="409748"/>
                </a:moveTo>
                <a:cubicBezTo>
                  <a:pt x="31283" y="227593"/>
                  <a:pt x="233782" y="23761"/>
                  <a:pt x="409748" y="0"/>
                </a:cubicBezTo>
                <a:cubicBezTo>
                  <a:pt x="575753" y="-5443"/>
                  <a:pt x="844604" y="28161"/>
                  <a:pt x="961544" y="0"/>
                </a:cubicBezTo>
                <a:cubicBezTo>
                  <a:pt x="1078484" y="-28161"/>
                  <a:pt x="1422377" y="11292"/>
                  <a:pt x="1590591" y="0"/>
                </a:cubicBezTo>
                <a:cubicBezTo>
                  <a:pt x="1758805" y="-11292"/>
                  <a:pt x="1937590" y="24460"/>
                  <a:pt x="2219638" y="0"/>
                </a:cubicBezTo>
                <a:cubicBezTo>
                  <a:pt x="2501686" y="-24460"/>
                  <a:pt x="2589957" y="61254"/>
                  <a:pt x="2848686" y="0"/>
                </a:cubicBezTo>
                <a:cubicBezTo>
                  <a:pt x="3107415" y="-61254"/>
                  <a:pt x="3118710" y="56187"/>
                  <a:pt x="3361856" y="0"/>
                </a:cubicBezTo>
                <a:cubicBezTo>
                  <a:pt x="3605002" y="-56187"/>
                  <a:pt x="4026606" y="26125"/>
                  <a:pt x="4272319" y="0"/>
                </a:cubicBezTo>
                <a:cubicBezTo>
                  <a:pt x="4494308" y="-54856"/>
                  <a:pt x="4634256" y="222774"/>
                  <a:pt x="4682067" y="409748"/>
                </a:cubicBezTo>
                <a:cubicBezTo>
                  <a:pt x="4728180" y="522467"/>
                  <a:pt x="4658078" y="742489"/>
                  <a:pt x="4682067" y="906893"/>
                </a:cubicBezTo>
                <a:cubicBezTo>
                  <a:pt x="4706056" y="1071298"/>
                  <a:pt x="4630794" y="1155723"/>
                  <a:pt x="4682067" y="1404038"/>
                </a:cubicBezTo>
                <a:cubicBezTo>
                  <a:pt x="4733340" y="1652353"/>
                  <a:pt x="4666225" y="1744672"/>
                  <a:pt x="4682067" y="2048688"/>
                </a:cubicBezTo>
                <a:cubicBezTo>
                  <a:pt x="4651503" y="2235057"/>
                  <a:pt x="4483240" y="2462511"/>
                  <a:pt x="4272319" y="2458436"/>
                </a:cubicBezTo>
                <a:cubicBezTo>
                  <a:pt x="4114999" y="2498539"/>
                  <a:pt x="3848675" y="2406223"/>
                  <a:pt x="3681897" y="2458436"/>
                </a:cubicBezTo>
                <a:cubicBezTo>
                  <a:pt x="3515119" y="2510649"/>
                  <a:pt x="3277384" y="2413510"/>
                  <a:pt x="3168727" y="2458436"/>
                </a:cubicBezTo>
                <a:cubicBezTo>
                  <a:pt x="3060070" y="2503362"/>
                  <a:pt x="2704191" y="2415657"/>
                  <a:pt x="2578306" y="2458436"/>
                </a:cubicBezTo>
                <a:cubicBezTo>
                  <a:pt x="2452421" y="2501215"/>
                  <a:pt x="2284470" y="2405761"/>
                  <a:pt x="2065136" y="2458436"/>
                </a:cubicBezTo>
                <a:cubicBezTo>
                  <a:pt x="1845802" y="2511111"/>
                  <a:pt x="1656019" y="2437597"/>
                  <a:pt x="1513340" y="2458436"/>
                </a:cubicBezTo>
                <a:cubicBezTo>
                  <a:pt x="1370661" y="2479275"/>
                  <a:pt x="1135256" y="2450146"/>
                  <a:pt x="922918" y="2458436"/>
                </a:cubicBezTo>
                <a:cubicBezTo>
                  <a:pt x="710580" y="2466726"/>
                  <a:pt x="609484" y="2435067"/>
                  <a:pt x="409748" y="2458436"/>
                </a:cubicBezTo>
                <a:cubicBezTo>
                  <a:pt x="232538" y="2477340"/>
                  <a:pt x="2966" y="2278708"/>
                  <a:pt x="0" y="2048688"/>
                </a:cubicBezTo>
                <a:cubicBezTo>
                  <a:pt x="-3717" y="1779319"/>
                  <a:pt x="28110" y="1655704"/>
                  <a:pt x="0" y="1485985"/>
                </a:cubicBezTo>
                <a:cubicBezTo>
                  <a:pt x="-28110" y="1316266"/>
                  <a:pt x="13652" y="1171904"/>
                  <a:pt x="0" y="988840"/>
                </a:cubicBezTo>
                <a:cubicBezTo>
                  <a:pt x="-13652" y="805777"/>
                  <a:pt x="61154" y="572462"/>
                  <a:pt x="0" y="409748"/>
                </a:cubicBezTo>
                <a:close/>
              </a:path>
              <a:path w="4682067" h="2458436" stroke="0" extrusionOk="0">
                <a:moveTo>
                  <a:pt x="0" y="409748"/>
                </a:moveTo>
                <a:cubicBezTo>
                  <a:pt x="47558" y="219024"/>
                  <a:pt x="181141" y="30041"/>
                  <a:pt x="409748" y="0"/>
                </a:cubicBezTo>
                <a:cubicBezTo>
                  <a:pt x="581358" y="-12496"/>
                  <a:pt x="849184" y="29568"/>
                  <a:pt x="961544" y="0"/>
                </a:cubicBezTo>
                <a:cubicBezTo>
                  <a:pt x="1073904" y="-29568"/>
                  <a:pt x="1302115" y="35197"/>
                  <a:pt x="1551965" y="0"/>
                </a:cubicBezTo>
                <a:cubicBezTo>
                  <a:pt x="1801815" y="-35197"/>
                  <a:pt x="1868045" y="53036"/>
                  <a:pt x="2026510" y="0"/>
                </a:cubicBezTo>
                <a:cubicBezTo>
                  <a:pt x="2184976" y="-53036"/>
                  <a:pt x="2358045" y="22979"/>
                  <a:pt x="2462429" y="0"/>
                </a:cubicBezTo>
                <a:cubicBezTo>
                  <a:pt x="2566813" y="-22979"/>
                  <a:pt x="2773757" y="32931"/>
                  <a:pt x="2898347" y="0"/>
                </a:cubicBezTo>
                <a:cubicBezTo>
                  <a:pt x="3022937" y="-32931"/>
                  <a:pt x="3251135" y="7395"/>
                  <a:pt x="3411517" y="0"/>
                </a:cubicBezTo>
                <a:cubicBezTo>
                  <a:pt x="3571899" y="-7395"/>
                  <a:pt x="3943305" y="6578"/>
                  <a:pt x="4272319" y="0"/>
                </a:cubicBezTo>
                <a:cubicBezTo>
                  <a:pt x="4439345" y="-26330"/>
                  <a:pt x="4732591" y="159036"/>
                  <a:pt x="4682067" y="409748"/>
                </a:cubicBezTo>
                <a:cubicBezTo>
                  <a:pt x="4707746" y="626750"/>
                  <a:pt x="4647142" y="696773"/>
                  <a:pt x="4682067" y="956061"/>
                </a:cubicBezTo>
                <a:cubicBezTo>
                  <a:pt x="4716992" y="1215349"/>
                  <a:pt x="4618134" y="1391545"/>
                  <a:pt x="4682067" y="1518764"/>
                </a:cubicBezTo>
                <a:cubicBezTo>
                  <a:pt x="4746000" y="1645983"/>
                  <a:pt x="4676030" y="1855664"/>
                  <a:pt x="4682067" y="2048688"/>
                </a:cubicBezTo>
                <a:cubicBezTo>
                  <a:pt x="4676262" y="2341268"/>
                  <a:pt x="4478158" y="2429872"/>
                  <a:pt x="4272319" y="2458436"/>
                </a:cubicBezTo>
                <a:cubicBezTo>
                  <a:pt x="4048767" y="2525322"/>
                  <a:pt x="3836893" y="2447076"/>
                  <a:pt x="3643272" y="2458436"/>
                </a:cubicBezTo>
                <a:cubicBezTo>
                  <a:pt x="3449651" y="2469796"/>
                  <a:pt x="3306620" y="2393767"/>
                  <a:pt x="3014224" y="2458436"/>
                </a:cubicBezTo>
                <a:cubicBezTo>
                  <a:pt x="2721828" y="2523105"/>
                  <a:pt x="2753817" y="2456269"/>
                  <a:pt x="2539680" y="2458436"/>
                </a:cubicBezTo>
                <a:cubicBezTo>
                  <a:pt x="2325543" y="2460603"/>
                  <a:pt x="2194841" y="2453624"/>
                  <a:pt x="2065136" y="2458436"/>
                </a:cubicBezTo>
                <a:cubicBezTo>
                  <a:pt x="1935431" y="2463248"/>
                  <a:pt x="1762333" y="2437773"/>
                  <a:pt x="1590591" y="2458436"/>
                </a:cubicBezTo>
                <a:cubicBezTo>
                  <a:pt x="1418850" y="2479099"/>
                  <a:pt x="1324767" y="2413455"/>
                  <a:pt x="1116047" y="2458436"/>
                </a:cubicBezTo>
                <a:cubicBezTo>
                  <a:pt x="907327" y="2503417"/>
                  <a:pt x="561112" y="2450434"/>
                  <a:pt x="409748" y="2458436"/>
                </a:cubicBezTo>
                <a:cubicBezTo>
                  <a:pt x="231085" y="2432235"/>
                  <a:pt x="60898" y="2281274"/>
                  <a:pt x="0" y="2048688"/>
                </a:cubicBezTo>
                <a:cubicBezTo>
                  <a:pt x="-35195" y="1825075"/>
                  <a:pt x="44670" y="1743894"/>
                  <a:pt x="0" y="1518764"/>
                </a:cubicBezTo>
                <a:cubicBezTo>
                  <a:pt x="-44670" y="1293634"/>
                  <a:pt x="21846" y="1149688"/>
                  <a:pt x="0" y="939672"/>
                </a:cubicBezTo>
                <a:cubicBezTo>
                  <a:pt x="-21846" y="729656"/>
                  <a:pt x="38498" y="674363"/>
                  <a:pt x="0" y="409748"/>
                </a:cubicBezTo>
                <a:close/>
              </a:path>
            </a:pathLst>
          </a:custGeom>
          <a:solidFill>
            <a:srgbClr val="FF0000"/>
          </a:solidFill>
          <a:ln w="38100">
            <a:solidFill>
              <a:srgbClr val="FF0000"/>
            </a:solidFill>
          </a:ln>
        </p:spPr>
      </p:pic>
      <p:sp>
        <p:nvSpPr>
          <p:cNvPr id="3" name="圆角矩形 2">
            <a:extLst>
              <a:ext uri="{FF2B5EF4-FFF2-40B4-BE49-F238E27FC236}">
                <a16:creationId xmlns:a16="http://schemas.microsoft.com/office/drawing/2014/main" id="{BF3AA74F-A336-3322-178E-BE44915B5AA7}"/>
              </a:ext>
            </a:extLst>
          </p:cNvPr>
          <p:cNvSpPr/>
          <p:nvPr/>
        </p:nvSpPr>
        <p:spPr>
          <a:xfrm>
            <a:off x="7391400" y="2065867"/>
            <a:ext cx="1134533" cy="2184400"/>
          </a:xfrm>
          <a:custGeom>
            <a:avLst/>
            <a:gdLst>
              <a:gd name="connsiteX0" fmla="*/ 0 w 1134533"/>
              <a:gd name="connsiteY0" fmla="*/ 189093 h 2184400"/>
              <a:gd name="connsiteX1" fmla="*/ 189093 w 1134533"/>
              <a:gd name="connsiteY1" fmla="*/ 0 h 2184400"/>
              <a:gd name="connsiteX2" fmla="*/ 552140 w 1134533"/>
              <a:gd name="connsiteY2" fmla="*/ 0 h 2184400"/>
              <a:gd name="connsiteX3" fmla="*/ 945440 w 1134533"/>
              <a:gd name="connsiteY3" fmla="*/ 0 h 2184400"/>
              <a:gd name="connsiteX4" fmla="*/ 1134533 w 1134533"/>
              <a:gd name="connsiteY4" fmla="*/ 189093 h 2184400"/>
              <a:gd name="connsiteX5" fmla="*/ 1134533 w 1134533"/>
              <a:gd name="connsiteY5" fmla="*/ 773102 h 2184400"/>
              <a:gd name="connsiteX6" fmla="*/ 1134533 w 1134533"/>
              <a:gd name="connsiteY6" fmla="*/ 1339049 h 2184400"/>
              <a:gd name="connsiteX7" fmla="*/ 1134533 w 1134533"/>
              <a:gd name="connsiteY7" fmla="*/ 1995307 h 2184400"/>
              <a:gd name="connsiteX8" fmla="*/ 945440 w 1134533"/>
              <a:gd name="connsiteY8" fmla="*/ 2184400 h 2184400"/>
              <a:gd name="connsiteX9" fmla="*/ 574830 w 1134533"/>
              <a:gd name="connsiteY9" fmla="*/ 2184400 h 2184400"/>
              <a:gd name="connsiteX10" fmla="*/ 189093 w 1134533"/>
              <a:gd name="connsiteY10" fmla="*/ 2184400 h 2184400"/>
              <a:gd name="connsiteX11" fmla="*/ 0 w 1134533"/>
              <a:gd name="connsiteY11" fmla="*/ 1995307 h 2184400"/>
              <a:gd name="connsiteX12" fmla="*/ 0 w 1134533"/>
              <a:gd name="connsiteY12" fmla="*/ 1411298 h 2184400"/>
              <a:gd name="connsiteX13" fmla="*/ 0 w 1134533"/>
              <a:gd name="connsiteY13" fmla="*/ 845351 h 2184400"/>
              <a:gd name="connsiteX14" fmla="*/ 0 w 1134533"/>
              <a:gd name="connsiteY14" fmla="*/ 189093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4533" h="2184400" extrusionOk="0">
                <a:moveTo>
                  <a:pt x="0" y="189093"/>
                </a:moveTo>
                <a:cubicBezTo>
                  <a:pt x="-7688" y="87869"/>
                  <a:pt x="82549" y="-1766"/>
                  <a:pt x="189093" y="0"/>
                </a:cubicBezTo>
                <a:cubicBezTo>
                  <a:pt x="365188" y="11470"/>
                  <a:pt x="395846" y="15668"/>
                  <a:pt x="552140" y="0"/>
                </a:cubicBezTo>
                <a:cubicBezTo>
                  <a:pt x="708434" y="-15668"/>
                  <a:pt x="787806" y="-18639"/>
                  <a:pt x="945440" y="0"/>
                </a:cubicBezTo>
                <a:cubicBezTo>
                  <a:pt x="1066054" y="-7834"/>
                  <a:pt x="1145213" y="76786"/>
                  <a:pt x="1134533" y="189093"/>
                </a:cubicBezTo>
                <a:cubicBezTo>
                  <a:pt x="1163335" y="359852"/>
                  <a:pt x="1151318" y="483288"/>
                  <a:pt x="1134533" y="773102"/>
                </a:cubicBezTo>
                <a:cubicBezTo>
                  <a:pt x="1117748" y="1062916"/>
                  <a:pt x="1144620" y="1186764"/>
                  <a:pt x="1134533" y="1339049"/>
                </a:cubicBezTo>
                <a:cubicBezTo>
                  <a:pt x="1124446" y="1491334"/>
                  <a:pt x="1141722" y="1782322"/>
                  <a:pt x="1134533" y="1995307"/>
                </a:cubicBezTo>
                <a:cubicBezTo>
                  <a:pt x="1133645" y="2094872"/>
                  <a:pt x="1067564" y="2196689"/>
                  <a:pt x="945440" y="2184400"/>
                </a:cubicBezTo>
                <a:cubicBezTo>
                  <a:pt x="865477" y="2188463"/>
                  <a:pt x="751827" y="2202585"/>
                  <a:pt x="574830" y="2184400"/>
                </a:cubicBezTo>
                <a:cubicBezTo>
                  <a:pt x="397833" y="2166216"/>
                  <a:pt x="337808" y="2171225"/>
                  <a:pt x="189093" y="2184400"/>
                </a:cubicBezTo>
                <a:cubicBezTo>
                  <a:pt x="99168" y="2163870"/>
                  <a:pt x="2542" y="2118030"/>
                  <a:pt x="0" y="1995307"/>
                </a:cubicBezTo>
                <a:cubicBezTo>
                  <a:pt x="8884" y="1782526"/>
                  <a:pt x="17710" y="1561890"/>
                  <a:pt x="0" y="1411298"/>
                </a:cubicBezTo>
                <a:cubicBezTo>
                  <a:pt x="-17710" y="1260706"/>
                  <a:pt x="27248" y="961546"/>
                  <a:pt x="0" y="845351"/>
                </a:cubicBezTo>
                <a:cubicBezTo>
                  <a:pt x="-27248" y="729156"/>
                  <a:pt x="-25634" y="352071"/>
                  <a:pt x="0" y="189093"/>
                </a:cubicBezTo>
                <a:close/>
              </a:path>
            </a:pathLst>
          </a:cu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Tree>
    <p:extLst>
      <p:ext uri="{BB962C8B-B14F-4D97-AF65-F5344CB8AC3E}">
        <p14:creationId xmlns:p14="http://schemas.microsoft.com/office/powerpoint/2010/main" val="1430442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 Feedback</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Loop</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4" name="文本框 3">
            <a:extLst>
              <a:ext uri="{FF2B5EF4-FFF2-40B4-BE49-F238E27FC236}">
                <a16:creationId xmlns:a16="http://schemas.microsoft.com/office/drawing/2014/main" id="{D100B1BF-DB84-07D9-073D-35A17B518FDD}"/>
              </a:ext>
            </a:extLst>
          </p:cNvPr>
          <p:cNvSpPr txBox="1"/>
          <p:nvPr/>
        </p:nvSpPr>
        <p:spPr>
          <a:xfrm>
            <a:off x="-321987" y="1233617"/>
            <a:ext cx="12248422" cy="3277051"/>
          </a:xfrm>
          <a:prstGeom prst="rect">
            <a:avLst/>
          </a:prstGeom>
          <a:noFill/>
        </p:spPr>
        <p:txBody>
          <a:bodyPr wrap="square">
            <a:spAutoFit/>
          </a:bodyPr>
          <a:lstStyle/>
          <a:p>
            <a:pPr marL="0" marR="0">
              <a:lnSpc>
                <a:spcPct val="150000"/>
              </a:lnSpc>
              <a:spcBef>
                <a:spcPts val="0"/>
              </a:spcBef>
              <a:spcAft>
                <a:spcPts val="0"/>
              </a:spcAft>
            </a:pPr>
            <a:endParaRPr lang="zh-CN" altLang="en-US" sz="2000" dirty="0">
              <a:effectLst/>
            </a:endParaRPr>
          </a:p>
          <a:p>
            <a:pPr marL="1600200" lvl="3" indent="-228600">
              <a:lnSpc>
                <a:spcPct val="150000"/>
              </a:lnSpc>
              <a:buFont typeface="Arial" panose="020B0604020202020204" pitchFamily="34" charset="0"/>
              <a:buChar char="•"/>
            </a:pPr>
            <a:r>
              <a:rPr lang="en-US" altLang="zh-CN" sz="2000" dirty="0">
                <a:sym typeface="+mn-ea"/>
              </a:rPr>
              <a:t>Improve</a:t>
            </a:r>
            <a:r>
              <a:rPr lang="zh-CN" altLang="en-US" sz="2000" dirty="0">
                <a:sym typeface="+mn-ea"/>
              </a:rPr>
              <a:t> </a:t>
            </a:r>
            <a:r>
              <a:rPr lang="en-US" altLang="zh-CN" sz="2000" dirty="0">
                <a:sym typeface="+mn-ea"/>
              </a:rPr>
              <a:t>data</a:t>
            </a:r>
            <a:r>
              <a:rPr lang="zh-CN" altLang="en-US" sz="2000" dirty="0">
                <a:sym typeface="+mn-ea"/>
              </a:rPr>
              <a:t> </a:t>
            </a:r>
            <a:r>
              <a:rPr lang="en-US" altLang="zh-CN" sz="2000" dirty="0">
                <a:sym typeface="+mn-ea"/>
              </a:rPr>
              <a:t>quality</a:t>
            </a:r>
            <a:r>
              <a:rPr lang="zh-CN" altLang="en-US" sz="2000" dirty="0">
                <a:sym typeface="+mn-ea"/>
              </a:rPr>
              <a:t> </a:t>
            </a:r>
            <a:r>
              <a:rPr lang="en-US" altLang="zh-CN" sz="2000" dirty="0">
                <a:sym typeface="+mn-ea"/>
              </a:rPr>
              <a:t>with</a:t>
            </a:r>
            <a:r>
              <a:rPr lang="zh-CN" altLang="en-US" sz="2000" dirty="0">
                <a:sym typeface="+mn-ea"/>
              </a:rPr>
              <a:t> </a:t>
            </a:r>
            <a:r>
              <a:rPr lang="en-US" altLang="zh-CN" sz="2000" dirty="0">
                <a:sym typeface="+mn-ea"/>
              </a:rPr>
              <a:t>feedbacks</a:t>
            </a:r>
            <a:r>
              <a:rPr lang="zh-CN" altLang="en-US" sz="2000" dirty="0">
                <a:sym typeface="+mn-ea"/>
              </a:rPr>
              <a:t> </a:t>
            </a:r>
            <a:r>
              <a:rPr lang="en-US" altLang="zh-CN" sz="2000" dirty="0">
                <a:sym typeface="+mn-ea"/>
              </a:rPr>
              <a:t>from</a:t>
            </a:r>
            <a:r>
              <a:rPr lang="zh-CN" altLang="en-US" sz="2000" dirty="0">
                <a:sym typeface="+mn-ea"/>
              </a:rPr>
              <a:t> </a:t>
            </a:r>
            <a:r>
              <a:rPr lang="en-US" altLang="zh-CN" sz="2000" dirty="0">
                <a:sym typeface="+mn-ea"/>
              </a:rPr>
              <a:t>different</a:t>
            </a:r>
            <a:r>
              <a:rPr lang="zh-CN" altLang="en-US" sz="2000" dirty="0">
                <a:sym typeface="+mn-ea"/>
              </a:rPr>
              <a:t> </a:t>
            </a:r>
            <a:r>
              <a:rPr lang="en-US" altLang="zh-CN" sz="2000" dirty="0">
                <a:sym typeface="+mn-ea"/>
              </a:rPr>
              <a:t>steps</a:t>
            </a:r>
            <a:r>
              <a:rPr lang="zh-CN" altLang="en-US" sz="2000" dirty="0">
                <a:sym typeface="+mn-ea"/>
              </a:rPr>
              <a:t> </a:t>
            </a:r>
            <a:r>
              <a:rPr lang="en-US" altLang="zh-CN" sz="2000" dirty="0">
                <a:sym typeface="+mn-ea"/>
              </a:rPr>
              <a:t>of</a:t>
            </a:r>
            <a:r>
              <a:rPr lang="zh-CN" altLang="en-US" sz="2000" dirty="0">
                <a:sym typeface="+mn-ea"/>
              </a:rPr>
              <a:t> </a:t>
            </a:r>
            <a:r>
              <a:rPr lang="en-US" altLang="zh-CN" sz="2000" dirty="0">
                <a:sym typeface="+mn-ea"/>
              </a:rPr>
              <a:t>data-model</a:t>
            </a:r>
            <a:r>
              <a:rPr lang="zh-CN" altLang="en-US" sz="2000" dirty="0">
                <a:sym typeface="+mn-ea"/>
              </a:rPr>
              <a:t> </a:t>
            </a:r>
            <a:r>
              <a:rPr lang="en-US" altLang="zh-CN" sz="2000" dirty="0">
                <a:sym typeface="+mn-ea"/>
              </a:rPr>
              <a:t>co-development</a:t>
            </a:r>
          </a:p>
          <a:p>
            <a:pPr marL="1600200" lvl="3" indent="-228600">
              <a:lnSpc>
                <a:spcPct val="150000"/>
              </a:lnSpc>
              <a:buFont typeface="Arial" panose="020B0604020202020204" pitchFamily="34" charset="0"/>
              <a:buChar char="•"/>
            </a:pPr>
            <a:r>
              <a:rPr lang="en-US" altLang="zh-CN" sz="2000" dirty="0">
                <a:sym typeface="+mn-ea"/>
              </a:rPr>
              <a:t>The</a:t>
            </a:r>
            <a:r>
              <a:rPr lang="zh-CN" altLang="en-US" sz="2000" dirty="0">
                <a:sym typeface="+mn-ea"/>
              </a:rPr>
              <a:t> </a:t>
            </a:r>
            <a:r>
              <a:rPr lang="en-US" altLang="zh-CN" sz="2000" dirty="0">
                <a:sym typeface="+mn-ea"/>
              </a:rPr>
              <a:t>whole</a:t>
            </a:r>
            <a:r>
              <a:rPr lang="zh-CN" altLang="en-US" sz="2000" dirty="0">
                <a:sym typeface="+mn-ea"/>
              </a:rPr>
              <a:t> </a:t>
            </a:r>
            <a:r>
              <a:rPr lang="en-US" altLang="zh-CN" sz="2000" dirty="0">
                <a:sym typeface="+mn-ea"/>
              </a:rPr>
              <a:t>loop</a:t>
            </a:r>
            <a:r>
              <a:rPr lang="zh-CN" altLang="en-US" sz="2000" dirty="0">
                <a:sym typeface="+mn-ea"/>
              </a:rPr>
              <a:t> </a:t>
            </a:r>
            <a:r>
              <a:rPr lang="en-US" altLang="zh-CN" sz="2000" dirty="0">
                <a:sym typeface="+mn-ea"/>
              </a:rPr>
              <a:t>has</a:t>
            </a:r>
            <a:r>
              <a:rPr lang="zh-CN" altLang="en-US" sz="2000" dirty="0">
                <a:sym typeface="+mn-ea"/>
              </a:rPr>
              <a:t> </a:t>
            </a:r>
            <a:r>
              <a:rPr lang="en-US" altLang="zh-CN" sz="2000" dirty="0">
                <a:sym typeface="+mn-ea"/>
              </a:rPr>
              <a:t>been</a:t>
            </a:r>
            <a:r>
              <a:rPr lang="zh-CN" altLang="en-US" sz="2000" dirty="0">
                <a:sym typeface="+mn-ea"/>
              </a:rPr>
              <a:t> </a:t>
            </a:r>
            <a:r>
              <a:rPr lang="en-US" altLang="zh-CN" sz="2000" dirty="0">
                <a:sym typeface="+mn-ea"/>
              </a:rPr>
              <a:t>formed</a:t>
            </a:r>
            <a:r>
              <a:rPr lang="zh-CN" altLang="en-US" sz="2000" dirty="0">
                <a:sym typeface="+mn-ea"/>
              </a:rPr>
              <a:t> </a:t>
            </a:r>
            <a:r>
              <a:rPr lang="en-US" altLang="zh-CN" sz="2000" dirty="0">
                <a:sym typeface="+mn-ea"/>
              </a:rPr>
              <a:t>as</a:t>
            </a:r>
            <a:r>
              <a:rPr lang="zh-CN" altLang="en-US" sz="2000" dirty="0">
                <a:sym typeface="+mn-ea"/>
              </a:rPr>
              <a:t> </a:t>
            </a:r>
            <a:r>
              <a:rPr lang="en-US" altLang="zh-CN" sz="2000" dirty="0">
                <a:sym typeface="+mn-ea"/>
              </a:rPr>
              <a:t>a</a:t>
            </a:r>
            <a:r>
              <a:rPr lang="zh-CN" altLang="en-US" sz="2000" dirty="0">
                <a:sym typeface="+mn-ea"/>
              </a:rPr>
              <a:t> </a:t>
            </a:r>
            <a:r>
              <a:rPr lang="en-US" altLang="zh-CN" sz="2000" b="1" dirty="0" err="1">
                <a:sym typeface="+mn-ea"/>
              </a:rPr>
              <a:t>Data-Model</a:t>
            </a:r>
            <a:r>
              <a:rPr lang="zh-CN" altLang="en-US" sz="2000" b="1" dirty="0" err="1">
                <a:sym typeface="+mn-ea"/>
              </a:rPr>
              <a:t> </a:t>
            </a:r>
            <a:r>
              <a:rPr lang="en-US" altLang="zh-CN" sz="2000" b="1" dirty="0" err="1">
                <a:sym typeface="+mn-ea"/>
              </a:rPr>
              <a:t>SandBox</a:t>
            </a:r>
            <a:r>
              <a:rPr lang="zh-CN" altLang="en-US" sz="2000" dirty="0">
                <a:sym typeface="+mn-ea"/>
              </a:rPr>
              <a:t> </a:t>
            </a:r>
            <a:r>
              <a:rPr lang="en-US" altLang="zh-CN" sz="2000" dirty="0">
                <a:sym typeface="+mn-ea"/>
              </a:rPr>
              <a:t>in</a:t>
            </a:r>
            <a:r>
              <a:rPr lang="zh-CN" altLang="en-US" sz="2000" dirty="0">
                <a:sym typeface="+mn-ea"/>
              </a:rPr>
              <a:t> </a:t>
            </a:r>
            <a:r>
              <a:rPr lang="en-US" altLang="zh-CN" sz="2000" dirty="0">
                <a:sym typeface="+mn-ea"/>
              </a:rPr>
              <a:t>Data-Juicer</a:t>
            </a:r>
            <a:r>
              <a:rPr lang="zh-CN" altLang="en-US" sz="2000" dirty="0">
                <a:sym typeface="+mn-ea"/>
              </a:rPr>
              <a:t> </a:t>
            </a:r>
            <a:r>
              <a:rPr lang="en-US" altLang="zh-CN" sz="2000" dirty="0">
                <a:sym typeface="+mn-ea"/>
              </a:rPr>
              <a:t>now!</a:t>
            </a:r>
            <a:endParaRPr lang="en-US" altLang="zh-CN" sz="2000" dirty="0"/>
          </a:p>
          <a:p>
            <a:pPr marL="1600200" lvl="3" indent="-228600">
              <a:lnSpc>
                <a:spcPct val="150000"/>
              </a:lnSpc>
              <a:buFont typeface="Arial" panose="020B0604020202020204" pitchFamily="34" charset="0"/>
              <a:buChar char="•"/>
            </a:pPr>
            <a:endParaRPr lang="en-US" altLang="zh-CN" sz="2000" dirty="0">
              <a:effectLst/>
            </a:endParaRPr>
          </a:p>
          <a:p>
            <a:pPr marL="1600200" lvl="3" indent="-228600">
              <a:lnSpc>
                <a:spcPct val="150000"/>
              </a:lnSpc>
              <a:buFont typeface="Arial" panose="020B0604020202020204" pitchFamily="34" charset="0"/>
              <a:buChar char="•"/>
            </a:pPr>
            <a:endParaRPr lang="zh-CN" altLang="en-US" sz="2000" dirty="0">
              <a:effectLst/>
            </a:endParaRPr>
          </a:p>
          <a:p>
            <a:pPr marL="1600200" lvl="3" indent="-228600">
              <a:lnSpc>
                <a:spcPct val="150000"/>
              </a:lnSpc>
              <a:buFont typeface="Arial" panose="020B0604020202020204" pitchFamily="34" charset="0"/>
              <a:buChar char="•"/>
            </a:pPr>
            <a:endParaRPr lang="en-US" altLang="zh-CN" sz="2000" dirty="0"/>
          </a:p>
          <a:p>
            <a:pPr marL="1600200" lvl="3" indent="-228600">
              <a:lnSpc>
                <a:spcPct val="150000"/>
              </a:lnSpc>
              <a:buFont typeface="Arial" panose="020B0604020202020204" pitchFamily="34" charset="0"/>
              <a:buChar char="•"/>
            </a:pPr>
            <a:endParaRPr lang="en-US" altLang="zh-CN" sz="2000" dirty="0"/>
          </a:p>
        </p:txBody>
      </p:sp>
      <p:pic>
        <p:nvPicPr>
          <p:cNvPr id="83" name="图片 82">
            <a:extLst>
              <a:ext uri="{FF2B5EF4-FFF2-40B4-BE49-F238E27FC236}">
                <a16:creationId xmlns:a16="http://schemas.microsoft.com/office/drawing/2014/main" id="{4F00E2F2-18EC-4A1E-E2DD-08865AB25FE5}"/>
              </a:ext>
            </a:extLst>
          </p:cNvPr>
          <p:cNvPicPr>
            <a:picLocks noChangeAspect="1"/>
          </p:cNvPicPr>
          <p:nvPr/>
        </p:nvPicPr>
        <p:blipFill>
          <a:blip r:embed="rId3"/>
          <a:stretch>
            <a:fillRect/>
          </a:stretch>
        </p:blipFill>
        <p:spPr>
          <a:xfrm>
            <a:off x="1221521" y="2688296"/>
            <a:ext cx="9748958" cy="3902350"/>
          </a:xfrm>
          <a:prstGeom prst="rect">
            <a:avLst/>
          </a:prstGeom>
        </p:spPr>
      </p:pic>
      <p:sp>
        <p:nvSpPr>
          <p:cNvPr id="85" name="矩形 84">
            <a:extLst>
              <a:ext uri="{FF2B5EF4-FFF2-40B4-BE49-F238E27FC236}">
                <a16:creationId xmlns:a16="http://schemas.microsoft.com/office/drawing/2014/main" id="{E1F0BD13-E703-6F58-7306-1B022A8A781B}"/>
              </a:ext>
            </a:extLst>
          </p:cNvPr>
          <p:cNvSpPr/>
          <p:nvPr/>
        </p:nvSpPr>
        <p:spPr>
          <a:xfrm>
            <a:off x="6060375" y="4926306"/>
            <a:ext cx="2705100" cy="1464103"/>
          </a:xfr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9661D053-52DB-27E8-1A6A-D215D230F318}"/>
              </a:ext>
            </a:extLst>
          </p:cNvPr>
          <p:cNvSpPr/>
          <p:nvPr/>
        </p:nvSpPr>
        <p:spPr>
          <a:xfrm>
            <a:off x="9022773" y="4904081"/>
            <a:ext cx="1835727" cy="1486328"/>
          </a:xfr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84" name="矩形 83">
            <a:extLst>
              <a:ext uri="{FF2B5EF4-FFF2-40B4-BE49-F238E27FC236}">
                <a16:creationId xmlns:a16="http://schemas.microsoft.com/office/drawing/2014/main" id="{49D415C7-307D-EC0F-02A0-E6AE20B86A55}"/>
              </a:ext>
            </a:extLst>
          </p:cNvPr>
          <p:cNvSpPr/>
          <p:nvPr/>
        </p:nvSpPr>
        <p:spPr>
          <a:xfrm>
            <a:off x="1185896" y="5015450"/>
            <a:ext cx="2290606" cy="1266597"/>
          </a:xfrm>
          <a:ln>
            <a:headEnd type="none" w="med" len="med"/>
            <a:tailEnd type="none" w="med" len="med"/>
            <a:extLst>
              <a:ext uri="{C807C97D-BFC1-408E-A445-0C87EB9F89A2}">
                <ask:lineSketchStyleProps xmlns:ask="http://schemas.microsoft.com/office/drawing/2018/sketchyshapes">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7604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 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a:blip r:embed="rId3">
            <a:alphaModFix amt="36000"/>
            <a:extLst>
              <a:ext uri="{28A0092B-C50C-407E-A947-70E740481C1C}">
                <a14:useLocalDpi xmlns:a14="http://schemas.microsoft.com/office/drawing/2010/main" val="0"/>
              </a:ext>
            </a:extLst>
          </a:blip>
          <a:srcRect/>
          <a:stretch>
            <a:fillRect/>
          </a:stretch>
        </p:blipFill>
        <p:spPr bwMode="auto">
          <a:xfrm>
            <a:off x="1883317" y="1935763"/>
            <a:ext cx="8425365" cy="3733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view">
            <a:extLst>
              <a:ext uri="{FF2B5EF4-FFF2-40B4-BE49-F238E27FC236}">
                <a16:creationId xmlns:a16="http://schemas.microsoft.com/office/drawing/2014/main" id="{F72AFF8F-9418-6B00-2FFC-618B1A4A918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 t="-1" r="-2" b="3"/>
          <a:stretch/>
        </p:blipFill>
        <p:spPr bwMode="auto">
          <a:xfrm>
            <a:off x="1883317" y="1935764"/>
            <a:ext cx="8425365" cy="3733270"/>
          </a:xfrm>
          <a:custGeom>
            <a:avLst/>
            <a:gdLst>
              <a:gd name="connsiteX0" fmla="*/ 0 w 8425365"/>
              <a:gd name="connsiteY0" fmla="*/ 622224 h 3733270"/>
              <a:gd name="connsiteX1" fmla="*/ 622224 w 8425365"/>
              <a:gd name="connsiteY1" fmla="*/ 0 h 3733270"/>
              <a:gd name="connsiteX2" fmla="*/ 1148825 w 8425365"/>
              <a:gd name="connsiteY2" fmla="*/ 0 h 3733270"/>
              <a:gd name="connsiteX3" fmla="*/ 1675425 w 8425365"/>
              <a:gd name="connsiteY3" fmla="*/ 0 h 3733270"/>
              <a:gd name="connsiteX4" fmla="*/ 2273835 w 8425365"/>
              <a:gd name="connsiteY4" fmla="*/ 0 h 3733270"/>
              <a:gd name="connsiteX5" fmla="*/ 2944054 w 8425365"/>
              <a:gd name="connsiteY5" fmla="*/ 0 h 3733270"/>
              <a:gd name="connsiteX6" fmla="*/ 3542464 w 8425365"/>
              <a:gd name="connsiteY6" fmla="*/ 0 h 3733270"/>
              <a:gd name="connsiteX7" fmla="*/ 4212683 w 8425365"/>
              <a:gd name="connsiteY7" fmla="*/ 0 h 3733270"/>
              <a:gd name="connsiteX8" fmla="*/ 4595665 w 8425365"/>
              <a:gd name="connsiteY8" fmla="*/ 0 h 3733270"/>
              <a:gd name="connsiteX9" fmla="*/ 5194074 w 8425365"/>
              <a:gd name="connsiteY9" fmla="*/ 0 h 3733270"/>
              <a:gd name="connsiteX10" fmla="*/ 5577057 w 8425365"/>
              <a:gd name="connsiteY10" fmla="*/ 0 h 3733270"/>
              <a:gd name="connsiteX11" fmla="*/ 6175466 w 8425365"/>
              <a:gd name="connsiteY11" fmla="*/ 0 h 3733270"/>
              <a:gd name="connsiteX12" fmla="*/ 6558449 w 8425365"/>
              <a:gd name="connsiteY12" fmla="*/ 0 h 3733270"/>
              <a:gd name="connsiteX13" fmla="*/ 7013240 w 8425365"/>
              <a:gd name="connsiteY13" fmla="*/ 0 h 3733270"/>
              <a:gd name="connsiteX14" fmla="*/ 7803141 w 8425365"/>
              <a:gd name="connsiteY14" fmla="*/ 0 h 3733270"/>
              <a:gd name="connsiteX15" fmla="*/ 8425365 w 8425365"/>
              <a:gd name="connsiteY15" fmla="*/ 622224 h 3733270"/>
              <a:gd name="connsiteX16" fmla="*/ 8425365 w 8425365"/>
              <a:gd name="connsiteY16" fmla="*/ 1045324 h 3733270"/>
              <a:gd name="connsiteX17" fmla="*/ 8425365 w 8425365"/>
              <a:gd name="connsiteY17" fmla="*/ 1592865 h 3733270"/>
              <a:gd name="connsiteX18" fmla="*/ 8425365 w 8425365"/>
              <a:gd name="connsiteY18" fmla="*/ 2140405 h 3733270"/>
              <a:gd name="connsiteX19" fmla="*/ 8425365 w 8425365"/>
              <a:gd name="connsiteY19" fmla="*/ 2638170 h 3733270"/>
              <a:gd name="connsiteX20" fmla="*/ 8425365 w 8425365"/>
              <a:gd name="connsiteY20" fmla="*/ 3111046 h 3733270"/>
              <a:gd name="connsiteX21" fmla="*/ 7803141 w 8425365"/>
              <a:gd name="connsiteY21" fmla="*/ 3733270 h 3733270"/>
              <a:gd name="connsiteX22" fmla="*/ 7348350 w 8425365"/>
              <a:gd name="connsiteY22" fmla="*/ 3733270 h 3733270"/>
              <a:gd name="connsiteX23" fmla="*/ 6606322 w 8425365"/>
              <a:gd name="connsiteY23" fmla="*/ 3733270 h 3733270"/>
              <a:gd name="connsiteX24" fmla="*/ 5936103 w 8425365"/>
              <a:gd name="connsiteY24" fmla="*/ 3733270 h 3733270"/>
              <a:gd name="connsiteX25" fmla="*/ 5553120 w 8425365"/>
              <a:gd name="connsiteY25" fmla="*/ 3733270 h 3733270"/>
              <a:gd name="connsiteX26" fmla="*/ 5026520 w 8425365"/>
              <a:gd name="connsiteY26" fmla="*/ 3733270 h 3733270"/>
              <a:gd name="connsiteX27" fmla="*/ 4428110 w 8425365"/>
              <a:gd name="connsiteY27" fmla="*/ 3733270 h 3733270"/>
              <a:gd name="connsiteX28" fmla="*/ 3973319 w 8425365"/>
              <a:gd name="connsiteY28" fmla="*/ 3733270 h 3733270"/>
              <a:gd name="connsiteX29" fmla="*/ 3590336 w 8425365"/>
              <a:gd name="connsiteY29" fmla="*/ 3733270 h 3733270"/>
              <a:gd name="connsiteX30" fmla="*/ 3135545 w 8425365"/>
              <a:gd name="connsiteY30" fmla="*/ 3733270 h 3733270"/>
              <a:gd name="connsiteX31" fmla="*/ 2680754 w 8425365"/>
              <a:gd name="connsiteY31" fmla="*/ 3733270 h 3733270"/>
              <a:gd name="connsiteX32" fmla="*/ 2082344 w 8425365"/>
              <a:gd name="connsiteY32" fmla="*/ 3733270 h 3733270"/>
              <a:gd name="connsiteX33" fmla="*/ 1699362 w 8425365"/>
              <a:gd name="connsiteY33" fmla="*/ 3733270 h 3733270"/>
              <a:gd name="connsiteX34" fmla="*/ 622224 w 8425365"/>
              <a:gd name="connsiteY34" fmla="*/ 3733270 h 3733270"/>
              <a:gd name="connsiteX35" fmla="*/ 0 w 8425365"/>
              <a:gd name="connsiteY35" fmla="*/ 3111046 h 3733270"/>
              <a:gd name="connsiteX36" fmla="*/ 0 w 8425365"/>
              <a:gd name="connsiteY36" fmla="*/ 2687946 h 3733270"/>
              <a:gd name="connsiteX37" fmla="*/ 0 w 8425365"/>
              <a:gd name="connsiteY37" fmla="*/ 2190182 h 3733270"/>
              <a:gd name="connsiteX38" fmla="*/ 0 w 8425365"/>
              <a:gd name="connsiteY38" fmla="*/ 1717306 h 3733270"/>
              <a:gd name="connsiteX39" fmla="*/ 0 w 8425365"/>
              <a:gd name="connsiteY39" fmla="*/ 1244430 h 3733270"/>
              <a:gd name="connsiteX40" fmla="*/ 0 w 8425365"/>
              <a:gd name="connsiteY40" fmla="*/ 622224 h 373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425365" h="3733270" fill="none" extrusionOk="0">
                <a:moveTo>
                  <a:pt x="0" y="622224"/>
                </a:moveTo>
                <a:cubicBezTo>
                  <a:pt x="39715" y="311328"/>
                  <a:pt x="291725" y="-21125"/>
                  <a:pt x="622224" y="0"/>
                </a:cubicBezTo>
                <a:cubicBezTo>
                  <a:pt x="867117" y="-29780"/>
                  <a:pt x="913978" y="46263"/>
                  <a:pt x="1148825" y="0"/>
                </a:cubicBezTo>
                <a:cubicBezTo>
                  <a:pt x="1383672" y="-46263"/>
                  <a:pt x="1487422" y="10199"/>
                  <a:pt x="1675425" y="0"/>
                </a:cubicBezTo>
                <a:cubicBezTo>
                  <a:pt x="1863428" y="-10199"/>
                  <a:pt x="2130432" y="68916"/>
                  <a:pt x="2273835" y="0"/>
                </a:cubicBezTo>
                <a:cubicBezTo>
                  <a:pt x="2417238" y="-68916"/>
                  <a:pt x="2723561" y="32595"/>
                  <a:pt x="2944054" y="0"/>
                </a:cubicBezTo>
                <a:cubicBezTo>
                  <a:pt x="3164547" y="-32595"/>
                  <a:pt x="3348004" y="419"/>
                  <a:pt x="3542464" y="0"/>
                </a:cubicBezTo>
                <a:cubicBezTo>
                  <a:pt x="3736924" y="-419"/>
                  <a:pt x="3880627" y="40838"/>
                  <a:pt x="4212683" y="0"/>
                </a:cubicBezTo>
                <a:cubicBezTo>
                  <a:pt x="4544739" y="-40838"/>
                  <a:pt x="4466218" y="26323"/>
                  <a:pt x="4595665" y="0"/>
                </a:cubicBezTo>
                <a:cubicBezTo>
                  <a:pt x="4725112" y="-26323"/>
                  <a:pt x="5036262" y="62328"/>
                  <a:pt x="5194074" y="0"/>
                </a:cubicBezTo>
                <a:cubicBezTo>
                  <a:pt x="5351886" y="-62328"/>
                  <a:pt x="5494689" y="30743"/>
                  <a:pt x="5577057" y="0"/>
                </a:cubicBezTo>
                <a:cubicBezTo>
                  <a:pt x="5659425" y="-30743"/>
                  <a:pt x="5962572" y="15230"/>
                  <a:pt x="6175466" y="0"/>
                </a:cubicBezTo>
                <a:cubicBezTo>
                  <a:pt x="6388360" y="-15230"/>
                  <a:pt x="6478780" y="8966"/>
                  <a:pt x="6558449" y="0"/>
                </a:cubicBezTo>
                <a:cubicBezTo>
                  <a:pt x="6638118" y="-8966"/>
                  <a:pt x="6886090" y="19746"/>
                  <a:pt x="7013240" y="0"/>
                </a:cubicBezTo>
                <a:cubicBezTo>
                  <a:pt x="7140390" y="-19746"/>
                  <a:pt x="7512403" y="21096"/>
                  <a:pt x="7803141" y="0"/>
                </a:cubicBezTo>
                <a:cubicBezTo>
                  <a:pt x="8145855" y="19614"/>
                  <a:pt x="8443922" y="249310"/>
                  <a:pt x="8425365" y="622224"/>
                </a:cubicBezTo>
                <a:cubicBezTo>
                  <a:pt x="8457211" y="715160"/>
                  <a:pt x="8396645" y="897145"/>
                  <a:pt x="8425365" y="1045324"/>
                </a:cubicBezTo>
                <a:cubicBezTo>
                  <a:pt x="8454085" y="1193503"/>
                  <a:pt x="8364760" y="1436662"/>
                  <a:pt x="8425365" y="1592865"/>
                </a:cubicBezTo>
                <a:cubicBezTo>
                  <a:pt x="8485970" y="1749068"/>
                  <a:pt x="8360828" y="1921303"/>
                  <a:pt x="8425365" y="2140405"/>
                </a:cubicBezTo>
                <a:cubicBezTo>
                  <a:pt x="8489902" y="2359507"/>
                  <a:pt x="8374656" y="2532443"/>
                  <a:pt x="8425365" y="2638170"/>
                </a:cubicBezTo>
                <a:cubicBezTo>
                  <a:pt x="8476074" y="2743898"/>
                  <a:pt x="8370941" y="2899163"/>
                  <a:pt x="8425365" y="3111046"/>
                </a:cubicBezTo>
                <a:cubicBezTo>
                  <a:pt x="8465571" y="3469228"/>
                  <a:pt x="8198008" y="3730536"/>
                  <a:pt x="7803141" y="3733270"/>
                </a:cubicBezTo>
                <a:cubicBezTo>
                  <a:pt x="7631417" y="3782371"/>
                  <a:pt x="7550234" y="3682246"/>
                  <a:pt x="7348350" y="3733270"/>
                </a:cubicBezTo>
                <a:cubicBezTo>
                  <a:pt x="7146466" y="3784294"/>
                  <a:pt x="6874481" y="3666541"/>
                  <a:pt x="6606322" y="3733270"/>
                </a:cubicBezTo>
                <a:cubicBezTo>
                  <a:pt x="6338163" y="3799999"/>
                  <a:pt x="6076765" y="3729376"/>
                  <a:pt x="5936103" y="3733270"/>
                </a:cubicBezTo>
                <a:cubicBezTo>
                  <a:pt x="5795441" y="3737164"/>
                  <a:pt x="5662057" y="3720556"/>
                  <a:pt x="5553120" y="3733270"/>
                </a:cubicBezTo>
                <a:cubicBezTo>
                  <a:pt x="5444183" y="3745984"/>
                  <a:pt x="5180685" y="3691525"/>
                  <a:pt x="5026520" y="3733270"/>
                </a:cubicBezTo>
                <a:cubicBezTo>
                  <a:pt x="4872355" y="3775015"/>
                  <a:pt x="4600128" y="3729222"/>
                  <a:pt x="4428110" y="3733270"/>
                </a:cubicBezTo>
                <a:cubicBezTo>
                  <a:pt x="4256092" y="3737318"/>
                  <a:pt x="4131297" y="3699643"/>
                  <a:pt x="3973319" y="3733270"/>
                </a:cubicBezTo>
                <a:cubicBezTo>
                  <a:pt x="3815341" y="3766897"/>
                  <a:pt x="3750962" y="3718672"/>
                  <a:pt x="3590336" y="3733270"/>
                </a:cubicBezTo>
                <a:cubicBezTo>
                  <a:pt x="3429710" y="3747868"/>
                  <a:pt x="3230808" y="3732384"/>
                  <a:pt x="3135545" y="3733270"/>
                </a:cubicBezTo>
                <a:cubicBezTo>
                  <a:pt x="3040282" y="3734156"/>
                  <a:pt x="2849985" y="3715932"/>
                  <a:pt x="2680754" y="3733270"/>
                </a:cubicBezTo>
                <a:cubicBezTo>
                  <a:pt x="2511523" y="3750608"/>
                  <a:pt x="2211111" y="3713389"/>
                  <a:pt x="2082344" y="3733270"/>
                </a:cubicBezTo>
                <a:cubicBezTo>
                  <a:pt x="1953577" y="3753151"/>
                  <a:pt x="1825885" y="3696471"/>
                  <a:pt x="1699362" y="3733270"/>
                </a:cubicBezTo>
                <a:cubicBezTo>
                  <a:pt x="1572839" y="3770069"/>
                  <a:pt x="1087127" y="3621164"/>
                  <a:pt x="622224" y="3733270"/>
                </a:cubicBezTo>
                <a:cubicBezTo>
                  <a:pt x="263582" y="3665317"/>
                  <a:pt x="-8989" y="3407466"/>
                  <a:pt x="0" y="3111046"/>
                </a:cubicBezTo>
                <a:cubicBezTo>
                  <a:pt x="-35928" y="2994337"/>
                  <a:pt x="3183" y="2792929"/>
                  <a:pt x="0" y="2687946"/>
                </a:cubicBezTo>
                <a:cubicBezTo>
                  <a:pt x="-3183" y="2582963"/>
                  <a:pt x="4147" y="2372854"/>
                  <a:pt x="0" y="2190182"/>
                </a:cubicBezTo>
                <a:cubicBezTo>
                  <a:pt x="-4147" y="2007510"/>
                  <a:pt x="37566" y="1919966"/>
                  <a:pt x="0" y="1717306"/>
                </a:cubicBezTo>
                <a:cubicBezTo>
                  <a:pt x="-37566" y="1514646"/>
                  <a:pt x="9366" y="1390671"/>
                  <a:pt x="0" y="1244430"/>
                </a:cubicBezTo>
                <a:cubicBezTo>
                  <a:pt x="-9366" y="1098189"/>
                  <a:pt x="25061" y="850785"/>
                  <a:pt x="0" y="622224"/>
                </a:cubicBezTo>
                <a:close/>
              </a:path>
              <a:path w="8425365" h="3733270" stroke="0" extrusionOk="0">
                <a:moveTo>
                  <a:pt x="0" y="622224"/>
                </a:moveTo>
                <a:cubicBezTo>
                  <a:pt x="20600" y="293988"/>
                  <a:pt x="271094" y="97365"/>
                  <a:pt x="622224" y="0"/>
                </a:cubicBezTo>
                <a:cubicBezTo>
                  <a:pt x="904822" y="-18390"/>
                  <a:pt x="1085922" y="43798"/>
                  <a:pt x="1220634" y="0"/>
                </a:cubicBezTo>
                <a:cubicBezTo>
                  <a:pt x="1355346" y="-43798"/>
                  <a:pt x="1668599" y="11142"/>
                  <a:pt x="1890853" y="0"/>
                </a:cubicBezTo>
                <a:cubicBezTo>
                  <a:pt x="2113107" y="-11142"/>
                  <a:pt x="2123500" y="23617"/>
                  <a:pt x="2345644" y="0"/>
                </a:cubicBezTo>
                <a:cubicBezTo>
                  <a:pt x="2567788" y="-23617"/>
                  <a:pt x="2541098" y="3007"/>
                  <a:pt x="2728626" y="0"/>
                </a:cubicBezTo>
                <a:cubicBezTo>
                  <a:pt x="2916154" y="-3007"/>
                  <a:pt x="2947215" y="15547"/>
                  <a:pt x="3111609" y="0"/>
                </a:cubicBezTo>
                <a:cubicBezTo>
                  <a:pt x="3276003" y="-15547"/>
                  <a:pt x="3439237" y="61225"/>
                  <a:pt x="3638209" y="0"/>
                </a:cubicBezTo>
                <a:cubicBezTo>
                  <a:pt x="3837181" y="-61225"/>
                  <a:pt x="3837022" y="7099"/>
                  <a:pt x="4021191" y="0"/>
                </a:cubicBezTo>
                <a:cubicBezTo>
                  <a:pt x="4205360" y="-7099"/>
                  <a:pt x="4490156" y="61956"/>
                  <a:pt x="4619601" y="0"/>
                </a:cubicBezTo>
                <a:cubicBezTo>
                  <a:pt x="4749046" y="-61956"/>
                  <a:pt x="4912142" y="52551"/>
                  <a:pt x="5074393" y="0"/>
                </a:cubicBezTo>
                <a:cubicBezTo>
                  <a:pt x="5236644" y="-52551"/>
                  <a:pt x="5506203" y="5199"/>
                  <a:pt x="5672802" y="0"/>
                </a:cubicBezTo>
                <a:cubicBezTo>
                  <a:pt x="5839401" y="-5199"/>
                  <a:pt x="6201147" y="14436"/>
                  <a:pt x="6343021" y="0"/>
                </a:cubicBezTo>
                <a:cubicBezTo>
                  <a:pt x="6484895" y="-14436"/>
                  <a:pt x="6590215" y="40312"/>
                  <a:pt x="6797813" y="0"/>
                </a:cubicBezTo>
                <a:cubicBezTo>
                  <a:pt x="7005411" y="-40312"/>
                  <a:pt x="7381895" y="60621"/>
                  <a:pt x="7803141" y="0"/>
                </a:cubicBezTo>
                <a:cubicBezTo>
                  <a:pt x="8153201" y="-20475"/>
                  <a:pt x="8429136" y="319958"/>
                  <a:pt x="8425365" y="622224"/>
                </a:cubicBezTo>
                <a:cubicBezTo>
                  <a:pt x="8429924" y="824880"/>
                  <a:pt x="8387520" y="909670"/>
                  <a:pt x="8425365" y="1095100"/>
                </a:cubicBezTo>
                <a:cubicBezTo>
                  <a:pt x="8463210" y="1280530"/>
                  <a:pt x="8378857" y="1384773"/>
                  <a:pt x="8425365" y="1543088"/>
                </a:cubicBezTo>
                <a:cubicBezTo>
                  <a:pt x="8471873" y="1701403"/>
                  <a:pt x="8421513" y="1858882"/>
                  <a:pt x="8425365" y="1991076"/>
                </a:cubicBezTo>
                <a:cubicBezTo>
                  <a:pt x="8429217" y="2123270"/>
                  <a:pt x="8394078" y="2325078"/>
                  <a:pt x="8425365" y="2439064"/>
                </a:cubicBezTo>
                <a:cubicBezTo>
                  <a:pt x="8456652" y="2553050"/>
                  <a:pt x="8400681" y="2852728"/>
                  <a:pt x="8425365" y="3111046"/>
                </a:cubicBezTo>
                <a:cubicBezTo>
                  <a:pt x="8456239" y="3385301"/>
                  <a:pt x="8187418" y="3703428"/>
                  <a:pt x="7803141" y="3733270"/>
                </a:cubicBezTo>
                <a:cubicBezTo>
                  <a:pt x="7689784" y="3756626"/>
                  <a:pt x="7515684" y="3710831"/>
                  <a:pt x="7420159" y="3733270"/>
                </a:cubicBezTo>
                <a:cubicBezTo>
                  <a:pt x="7324634" y="3755709"/>
                  <a:pt x="7074479" y="3698491"/>
                  <a:pt x="6965367" y="3733270"/>
                </a:cubicBezTo>
                <a:cubicBezTo>
                  <a:pt x="6856255" y="3768049"/>
                  <a:pt x="6382159" y="3649052"/>
                  <a:pt x="6223339" y="3733270"/>
                </a:cubicBezTo>
                <a:cubicBezTo>
                  <a:pt x="6064519" y="3817488"/>
                  <a:pt x="5936480" y="3701599"/>
                  <a:pt x="5840357" y="3733270"/>
                </a:cubicBezTo>
                <a:cubicBezTo>
                  <a:pt x="5744234" y="3764941"/>
                  <a:pt x="5588641" y="3703630"/>
                  <a:pt x="5385566" y="3733270"/>
                </a:cubicBezTo>
                <a:cubicBezTo>
                  <a:pt x="5182491" y="3762910"/>
                  <a:pt x="4916070" y="3683064"/>
                  <a:pt x="4787156" y="3733270"/>
                </a:cubicBezTo>
                <a:cubicBezTo>
                  <a:pt x="4658242" y="3783476"/>
                  <a:pt x="4364124" y="3722499"/>
                  <a:pt x="4116937" y="3733270"/>
                </a:cubicBezTo>
                <a:cubicBezTo>
                  <a:pt x="3869750" y="3744041"/>
                  <a:pt x="3613738" y="3648061"/>
                  <a:pt x="3374909" y="3733270"/>
                </a:cubicBezTo>
                <a:cubicBezTo>
                  <a:pt x="3136080" y="3818479"/>
                  <a:pt x="2860258" y="3722217"/>
                  <a:pt x="2632881" y="3733270"/>
                </a:cubicBezTo>
                <a:cubicBezTo>
                  <a:pt x="2405504" y="3744323"/>
                  <a:pt x="2095177" y="3686088"/>
                  <a:pt x="1890853" y="3733270"/>
                </a:cubicBezTo>
                <a:cubicBezTo>
                  <a:pt x="1686529" y="3780452"/>
                  <a:pt x="1606443" y="3685050"/>
                  <a:pt x="1364252" y="3733270"/>
                </a:cubicBezTo>
                <a:cubicBezTo>
                  <a:pt x="1122061" y="3781490"/>
                  <a:pt x="817811" y="3650364"/>
                  <a:pt x="622224" y="3733270"/>
                </a:cubicBezTo>
                <a:cubicBezTo>
                  <a:pt x="270643" y="3632227"/>
                  <a:pt x="-50243" y="3496015"/>
                  <a:pt x="0" y="3111046"/>
                </a:cubicBezTo>
                <a:cubicBezTo>
                  <a:pt x="-19373" y="2914896"/>
                  <a:pt x="2730" y="2780429"/>
                  <a:pt x="0" y="2687946"/>
                </a:cubicBezTo>
                <a:cubicBezTo>
                  <a:pt x="-2730" y="2595463"/>
                  <a:pt x="32522" y="2442053"/>
                  <a:pt x="0" y="2264847"/>
                </a:cubicBezTo>
                <a:cubicBezTo>
                  <a:pt x="-32522" y="2087641"/>
                  <a:pt x="13017" y="1883606"/>
                  <a:pt x="0" y="1767082"/>
                </a:cubicBezTo>
                <a:cubicBezTo>
                  <a:pt x="-13017" y="1650559"/>
                  <a:pt x="59822" y="1420321"/>
                  <a:pt x="0" y="1219541"/>
                </a:cubicBezTo>
                <a:cubicBezTo>
                  <a:pt x="-59822" y="1018761"/>
                  <a:pt x="25704" y="795017"/>
                  <a:pt x="0" y="622224"/>
                </a:cubicBezTo>
                <a:close/>
              </a:path>
            </a:pathLst>
          </a:custGeom>
          <a:solidFill>
            <a:srgbClr val="FF0000"/>
          </a:solidFill>
          <a:ln w="38100">
            <a:solidFill>
              <a:srgbClr val="FF0000"/>
            </a:solidFill>
          </a:ln>
        </p:spPr>
      </p:pic>
    </p:spTree>
    <p:extLst>
      <p:ext uri="{BB962C8B-B14F-4D97-AF65-F5344CB8AC3E}">
        <p14:creationId xmlns:p14="http://schemas.microsoft.com/office/powerpoint/2010/main" val="174147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D1DF57D-74F8-0508-6BAE-F19DAD817880}"/>
              </a:ext>
            </a:extLst>
          </p:cNvPr>
          <p:cNvPicPr>
            <a:picLocks noChangeAspect="1"/>
          </p:cNvPicPr>
          <p:nvPr/>
        </p:nvPicPr>
        <p:blipFill rotWithShape="1">
          <a:blip r:embed="rId3"/>
          <a:srcRect r="32535"/>
          <a:stretch/>
        </p:blipFill>
        <p:spPr>
          <a:xfrm>
            <a:off x="6859510" y="3776907"/>
            <a:ext cx="4657679" cy="2623996"/>
          </a:xfrm>
          <a:prstGeom prst="rect">
            <a:avLst/>
          </a:prstGeom>
        </p:spPr>
      </p:pic>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416588" y="2084153"/>
            <a:ext cx="8278053" cy="3783860"/>
          </a:xfrm>
          <a:prstGeom prst="rect">
            <a:avLst/>
          </a:prstGeom>
          <a:noFill/>
        </p:spPr>
        <p:txBody>
          <a:bodyPr wrap="square">
            <a:noAutofit/>
          </a:bodyPr>
          <a:lstStyle/>
          <a:p>
            <a:pPr lvl="3">
              <a:lnSpc>
                <a:spcPct val="150000"/>
              </a:lnSpc>
            </a:pPr>
            <a:r>
              <a:rPr lang="en-US" altLang="zh-CN" sz="2200" b="1" dirty="0">
                <a:effectLst/>
              </a:rPr>
              <a:t>Resource</a:t>
            </a:r>
            <a:r>
              <a:rPr lang="zh-CN" altLang="en-US" sz="2200" b="1" dirty="0">
                <a:effectLst/>
              </a:rPr>
              <a:t> </a:t>
            </a:r>
            <a:r>
              <a:rPr lang="en-US" altLang="zh-CN" sz="2200" b="1" dirty="0">
                <a:effectLst/>
              </a:rPr>
              <a:t>consuming</a:t>
            </a:r>
            <a:r>
              <a:rPr lang="zh-CN" altLang="en-US" sz="2200" b="1" dirty="0">
                <a:effectLst/>
              </a:rPr>
              <a:t> </a:t>
            </a:r>
            <a:r>
              <a:rPr lang="en-US" altLang="zh-CN" sz="2200" b="1" dirty="0">
                <a:effectLst/>
              </a:rPr>
              <a:t>comparison</a:t>
            </a:r>
            <a:r>
              <a:rPr lang="zh-CN" altLang="en-US" sz="2200" b="1" dirty="0"/>
              <a:t> </a:t>
            </a:r>
            <a:r>
              <a:rPr lang="en-US" altLang="zh-CN" sz="2200" b="1" dirty="0"/>
              <a:t>of</a:t>
            </a:r>
            <a:r>
              <a:rPr lang="zh-CN" altLang="en-US" sz="2200" b="1" dirty="0"/>
              <a:t> </a:t>
            </a:r>
            <a:r>
              <a:rPr lang="en-US" altLang="zh-CN" sz="2200" b="1" dirty="0"/>
              <a:t>data</a:t>
            </a:r>
            <a:r>
              <a:rPr lang="zh-CN" altLang="en-US" sz="2200" b="1" dirty="0"/>
              <a:t> </a:t>
            </a:r>
            <a:r>
              <a:rPr lang="en-US" altLang="zh-CN" sz="2200" b="1" dirty="0"/>
              <a:t>processing</a:t>
            </a:r>
            <a:endParaRPr lang="en-US" altLang="zh-CN" sz="2200" b="1" dirty="0">
              <a:effectLst/>
            </a:endParaRPr>
          </a:p>
          <a:p>
            <a:pPr lvl="3">
              <a:lnSpc>
                <a:spcPct val="150000"/>
              </a:lnSpc>
            </a:pPr>
            <a:endParaRPr lang="en-US" altLang="zh-CN" dirty="0">
              <a:effectLst/>
            </a:endParaRPr>
          </a:p>
          <a:p>
            <a:pPr marL="1657350" lvl="3" indent="-285750">
              <a:lnSpc>
                <a:spcPct val="150000"/>
              </a:lnSpc>
              <a:buFont typeface="Wingdings" pitchFamily="2" charset="2"/>
              <a:buChar char="Ø"/>
            </a:pPr>
            <a:r>
              <a:rPr lang="en-US" altLang="zh-CN" sz="2000" dirty="0">
                <a:effectLst/>
              </a:rPr>
              <a:t>Baseline</a:t>
            </a:r>
            <a:r>
              <a:rPr lang="zh-CN" altLang="en-US" sz="2000" dirty="0">
                <a:effectLst/>
              </a:rPr>
              <a:t>：</a:t>
            </a:r>
            <a:r>
              <a:rPr lang="en-US" altLang="zh-CN" sz="2000" dirty="0">
                <a:effectLst/>
              </a:rPr>
              <a:t>Dolma</a:t>
            </a:r>
            <a:r>
              <a:rPr lang="zh-CN" altLang="en-US" sz="2000" dirty="0">
                <a:effectLst/>
              </a:rPr>
              <a:t> </a:t>
            </a:r>
            <a:r>
              <a:rPr lang="en-US" altLang="zh-CN" sz="2000" dirty="0">
                <a:effectLst/>
              </a:rPr>
              <a:t>&amp;</a:t>
            </a:r>
            <a:r>
              <a:rPr lang="zh-CN" altLang="en-US" sz="2000" dirty="0">
                <a:effectLst/>
              </a:rPr>
              <a:t> </a:t>
            </a:r>
            <a:r>
              <a:rPr lang="en-US" altLang="zh-CN" sz="2000" dirty="0" err="1"/>
              <a:t>RedPajama</a:t>
            </a:r>
            <a:r>
              <a:rPr lang="zh-CN" altLang="en-US" sz="2000" dirty="0"/>
              <a:t> </a:t>
            </a:r>
            <a:endParaRPr lang="en-US" altLang="zh-CN" sz="2000" dirty="0">
              <a:effectLst/>
            </a:endParaRPr>
          </a:p>
          <a:p>
            <a:pPr marL="2057400" lvl="4" indent="-228600">
              <a:lnSpc>
                <a:spcPct val="150000"/>
              </a:lnSpc>
              <a:buFont typeface="Arial" panose="020B0604020202020204" pitchFamily="34" charset="0"/>
              <a:buChar char="•"/>
            </a:pPr>
            <a:r>
              <a:rPr lang="en-US" altLang="zh-CN" dirty="0">
                <a:effectLst/>
              </a:rPr>
              <a:t>Avg.</a:t>
            </a:r>
            <a:r>
              <a:rPr lang="zh-CN" altLang="en-US" dirty="0">
                <a:effectLst/>
              </a:rPr>
              <a:t> </a:t>
            </a:r>
            <a:r>
              <a:rPr lang="en-US" altLang="zh-CN" dirty="0">
                <a:effectLst/>
              </a:rPr>
              <a:t>Time</a:t>
            </a:r>
            <a:r>
              <a:rPr lang="zh-CN" altLang="en-US" dirty="0">
                <a:effectLst/>
              </a:rPr>
              <a:t> </a:t>
            </a:r>
            <a:r>
              <a:rPr lang="en-US" altLang="zh-CN" dirty="0"/>
              <a:t>(↓50.6%)</a:t>
            </a:r>
            <a:endParaRPr lang="en-US" altLang="zh-CN" dirty="0">
              <a:effectLst/>
            </a:endParaRPr>
          </a:p>
          <a:p>
            <a:pPr marL="2057400" lvl="4" indent="-228600">
              <a:lnSpc>
                <a:spcPct val="150000"/>
              </a:lnSpc>
              <a:buFont typeface="Arial" panose="020B0604020202020204" pitchFamily="34" charset="0"/>
              <a:buChar char="•"/>
            </a:pPr>
            <a:r>
              <a:rPr lang="en-US" altLang="zh-CN" dirty="0"/>
              <a:t>Avg.</a:t>
            </a:r>
            <a:r>
              <a:rPr lang="zh-CN" altLang="en-US" dirty="0"/>
              <a:t> </a:t>
            </a:r>
            <a:r>
              <a:rPr lang="en-US" altLang="zh-CN" dirty="0"/>
              <a:t>Memory</a:t>
            </a:r>
            <a:r>
              <a:rPr lang="zh-CN" altLang="en-US" dirty="0"/>
              <a:t> </a:t>
            </a:r>
            <a:r>
              <a:rPr lang="en-US" altLang="zh-CN" dirty="0"/>
              <a:t>(↓55.1%)</a:t>
            </a:r>
          </a:p>
          <a:p>
            <a:pPr marL="2057400" lvl="4" indent="-228600">
              <a:lnSpc>
                <a:spcPct val="150000"/>
              </a:lnSpc>
              <a:buFont typeface="Arial" panose="020B0604020202020204" pitchFamily="34" charset="0"/>
              <a:buChar char="•"/>
            </a:pPr>
            <a:endParaRPr lang="en-US" altLang="zh-CN" dirty="0">
              <a:effectLst/>
            </a:endParaRPr>
          </a:p>
          <a:p>
            <a:pPr marL="1657350" lvl="3" indent="-285750">
              <a:lnSpc>
                <a:spcPct val="150000"/>
              </a:lnSpc>
              <a:buFont typeface="Wingdings" pitchFamily="2" charset="2"/>
              <a:buChar char="Ø"/>
            </a:pPr>
            <a:r>
              <a:rPr lang="en-US" altLang="zh-CN" sz="2000" dirty="0">
                <a:effectLst/>
              </a:rPr>
              <a:t>The</a:t>
            </a:r>
            <a:r>
              <a:rPr lang="zh-CN" altLang="en-US" sz="2000" dirty="0">
                <a:effectLst/>
              </a:rPr>
              <a:t> </a:t>
            </a:r>
            <a:r>
              <a:rPr lang="en-US" altLang="zh-CN" sz="2000" dirty="0">
                <a:effectLst/>
              </a:rPr>
              <a:t>basic</a:t>
            </a:r>
            <a:r>
              <a:rPr lang="zh-CN" altLang="en-US" sz="2000" dirty="0">
                <a:effectLst/>
              </a:rPr>
              <a:t> </a:t>
            </a:r>
            <a:r>
              <a:rPr lang="en-US" altLang="zh-CN" sz="2000" dirty="0">
                <a:effectLst/>
              </a:rPr>
              <a:t>implementation</a:t>
            </a:r>
            <a:r>
              <a:rPr lang="zh-CN" altLang="en-US" sz="2000" dirty="0">
                <a:effectLst/>
              </a:rPr>
              <a:t> </a:t>
            </a:r>
            <a:r>
              <a:rPr lang="en-US" altLang="zh-CN" sz="2000" dirty="0">
                <a:effectLst/>
              </a:rPr>
              <a:t>is</a:t>
            </a:r>
            <a:r>
              <a:rPr lang="zh-CN" altLang="en-US" sz="2000" dirty="0">
                <a:effectLst/>
              </a:rPr>
              <a:t> </a:t>
            </a:r>
            <a:r>
              <a:rPr lang="en-US" altLang="zh-CN" sz="2000" dirty="0">
                <a:effectLst/>
              </a:rPr>
              <a:t>already</a:t>
            </a:r>
            <a:r>
              <a:rPr lang="zh-CN" altLang="en-US" sz="2000" dirty="0">
                <a:effectLst/>
              </a:rPr>
              <a:t> </a:t>
            </a:r>
            <a:r>
              <a:rPr lang="en-US" altLang="zh-CN" sz="2000" dirty="0">
                <a:effectLst/>
              </a:rPr>
              <a:t>efficient!</a:t>
            </a:r>
            <a:endParaRPr lang="en-US" altLang="zh-CN" sz="2000" dirty="0"/>
          </a:p>
          <a:p>
            <a:pPr marL="1600200" lvl="3" indent="-228600">
              <a:lnSpc>
                <a:spcPct val="150000"/>
              </a:lnSpc>
              <a:buFont typeface="Arial" panose="020B0604020202020204" pitchFamily="34" charset="0"/>
              <a:buChar char="•"/>
            </a:pPr>
            <a:endParaRPr lang="en-US" altLang="zh-CN"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pic>
        <p:nvPicPr>
          <p:cNvPr id="4" name="图片 3">
            <a:extLst>
              <a:ext uri="{FF2B5EF4-FFF2-40B4-BE49-F238E27FC236}">
                <a16:creationId xmlns:a16="http://schemas.microsoft.com/office/drawing/2014/main" id="{88F722E7-490D-9930-6A9A-CE61CEDE3B04}"/>
              </a:ext>
            </a:extLst>
          </p:cNvPr>
          <p:cNvPicPr>
            <a:picLocks noChangeAspect="1"/>
          </p:cNvPicPr>
          <p:nvPr/>
        </p:nvPicPr>
        <p:blipFill rotWithShape="1">
          <a:blip r:embed="rId3"/>
          <a:srcRect l="67429"/>
          <a:stretch/>
        </p:blipFill>
        <p:spPr>
          <a:xfrm>
            <a:off x="8056963" y="947202"/>
            <a:ext cx="2254935" cy="2631359"/>
          </a:xfrm>
          <a:prstGeom prst="rect">
            <a:avLst/>
          </a:prstGeom>
        </p:spPr>
      </p:pic>
    </p:spTree>
    <p:extLst>
      <p:ext uri="{BB962C8B-B14F-4D97-AF65-F5344CB8AC3E}">
        <p14:creationId xmlns:p14="http://schemas.microsoft.com/office/powerpoint/2010/main" val="142702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blinds(horizontal)">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D9D72-9CB0-F9DB-8FF4-BB3BD1EE251F}"/>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rPr>
              <a:t>From</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Data</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to</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LLMs</a:t>
            </a:r>
            <a:endParaRPr kumimoji="1" lang="zh-CN" altLang="en-US" dirty="0">
              <a:latin typeface="Microsoft YaHei" panose="020B0503020204020204" pitchFamily="34" charset="-122"/>
              <a:ea typeface="Microsoft YaHei" panose="020B0503020204020204" pitchFamily="34" charset="-122"/>
            </a:endParaRPr>
          </a:p>
        </p:txBody>
      </p:sp>
      <p:pic>
        <p:nvPicPr>
          <p:cNvPr id="4" name="内容占位符 3">
            <a:extLst>
              <a:ext uri="{FF2B5EF4-FFF2-40B4-BE49-F238E27FC236}">
                <a16:creationId xmlns:a16="http://schemas.microsoft.com/office/drawing/2014/main" id="{545BF054-908B-72B8-1246-5FE4419EB7F7}"/>
              </a:ext>
            </a:extLst>
          </p:cNvPr>
          <p:cNvPicPr>
            <a:picLocks noGrp="1" noChangeAspect="1"/>
          </p:cNvPicPr>
          <p:nvPr>
            <p:ph idx="1"/>
          </p:nvPr>
        </p:nvPicPr>
        <p:blipFill rotWithShape="1">
          <a:blip r:embed="rId3"/>
          <a:srcRect l="2557" r="1049"/>
          <a:stretch/>
        </p:blipFill>
        <p:spPr>
          <a:xfrm>
            <a:off x="541982" y="1397855"/>
            <a:ext cx="4136236" cy="2377315"/>
          </a:xfrm>
          <a:prstGeom prst="rect">
            <a:avLst/>
          </a:prstGeom>
        </p:spPr>
      </p:pic>
      <p:pic>
        <p:nvPicPr>
          <p:cNvPr id="12" name="Picture 2" descr="img">
            <a:extLst>
              <a:ext uri="{FF2B5EF4-FFF2-40B4-BE49-F238E27FC236}">
                <a16:creationId xmlns:a16="http://schemas.microsoft.com/office/drawing/2014/main" id="{12F6B096-1A4D-85E5-6D87-2CB08FC35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31" y="4024298"/>
            <a:ext cx="4034910" cy="1501533"/>
          </a:xfrm>
          <a:prstGeom prst="rect">
            <a:avLst/>
          </a:prstGeom>
          <a:noFill/>
          <a:extLst>
            <a:ext uri="{909E8E84-426E-40DD-AFC4-6F175D3DCCD1}">
              <a14:hiddenFill xmlns:a14="http://schemas.microsoft.com/office/drawing/2010/main">
                <a:solidFill>
                  <a:srgbClr val="FFFFFF"/>
                </a:solidFill>
              </a14:hiddenFill>
            </a:ext>
          </a:extLst>
        </p:spPr>
      </p:pic>
      <p:sp>
        <p:nvSpPr>
          <p:cNvPr id="16" name="圆柱体 15">
            <a:extLst>
              <a:ext uri="{FF2B5EF4-FFF2-40B4-BE49-F238E27FC236}">
                <a16:creationId xmlns:a16="http://schemas.microsoft.com/office/drawing/2014/main" id="{BB94F65E-7FB8-DAC9-9263-3A3A9CAC27BD}"/>
              </a:ext>
            </a:extLst>
          </p:cNvPr>
          <p:cNvSpPr/>
          <p:nvPr/>
        </p:nvSpPr>
        <p:spPr>
          <a:xfrm>
            <a:off x="6630152" y="3232299"/>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Pretrained</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sp>
        <p:nvSpPr>
          <p:cNvPr id="20" name="圆柱体 19">
            <a:extLst>
              <a:ext uri="{FF2B5EF4-FFF2-40B4-BE49-F238E27FC236}">
                <a16:creationId xmlns:a16="http://schemas.microsoft.com/office/drawing/2014/main" id="{E170BE25-F63D-5265-1BD0-284D473FB94E}"/>
              </a:ext>
            </a:extLst>
          </p:cNvPr>
          <p:cNvSpPr/>
          <p:nvPr/>
        </p:nvSpPr>
        <p:spPr>
          <a:xfrm>
            <a:off x="6630153" y="1326348"/>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Initial</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cxnSp>
        <p:nvCxnSpPr>
          <p:cNvPr id="23" name="直线箭头连接符 22">
            <a:extLst>
              <a:ext uri="{FF2B5EF4-FFF2-40B4-BE49-F238E27FC236}">
                <a16:creationId xmlns:a16="http://schemas.microsoft.com/office/drawing/2014/main" id="{13FB81D0-0BF1-E0DB-61B5-0098747A9B21}"/>
              </a:ext>
            </a:extLst>
          </p:cNvPr>
          <p:cNvCxnSpPr>
            <a:stCxn id="20" idx="3"/>
            <a:endCxn id="16" idx="1"/>
          </p:cNvCxnSpPr>
          <p:nvPr/>
        </p:nvCxnSpPr>
        <p:spPr>
          <a:xfrm flipH="1">
            <a:off x="7175899" y="2156894"/>
            <a:ext cx="1" cy="10754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圆柱体 27">
            <a:extLst>
              <a:ext uri="{FF2B5EF4-FFF2-40B4-BE49-F238E27FC236}">
                <a16:creationId xmlns:a16="http://schemas.microsoft.com/office/drawing/2014/main" id="{22547D7B-69A4-F2AE-2773-21C2A46218C6}"/>
              </a:ext>
            </a:extLst>
          </p:cNvPr>
          <p:cNvSpPr/>
          <p:nvPr/>
        </p:nvSpPr>
        <p:spPr>
          <a:xfrm>
            <a:off x="6630152" y="5142944"/>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Finetuned</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sp>
        <p:nvSpPr>
          <p:cNvPr id="36" name="右箭头 35">
            <a:extLst>
              <a:ext uri="{FF2B5EF4-FFF2-40B4-BE49-F238E27FC236}">
                <a16:creationId xmlns:a16="http://schemas.microsoft.com/office/drawing/2014/main" id="{11BDA4DE-AA48-77D6-17A9-E9C7D3F7D089}"/>
              </a:ext>
            </a:extLst>
          </p:cNvPr>
          <p:cNvSpPr/>
          <p:nvPr/>
        </p:nvSpPr>
        <p:spPr>
          <a:xfrm>
            <a:off x="4782790" y="4513660"/>
            <a:ext cx="2304764"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BD33EBFD-0550-3EE5-ED46-DE9D2892BF7B}"/>
              </a:ext>
            </a:extLst>
          </p:cNvPr>
          <p:cNvSpPr txBox="1"/>
          <p:nvPr/>
        </p:nvSpPr>
        <p:spPr>
          <a:xfrm>
            <a:off x="4695567" y="4197807"/>
            <a:ext cx="1205779" cy="276999"/>
          </a:xfrm>
          <a:prstGeom prst="rect">
            <a:avLst/>
          </a:prstGeom>
          <a:noFill/>
        </p:spPr>
        <p:txBody>
          <a:bodyPr wrap="none" rtlCol="0">
            <a:spAutoFit/>
          </a:bodyPr>
          <a:lstStyle/>
          <a:p>
            <a:r>
              <a:rPr kumimoji="1" lang="en-US" altLang="zh-CN" sz="1200" dirty="0"/>
              <a:t>Tens</a:t>
            </a:r>
            <a:r>
              <a:rPr kumimoji="1" lang="zh-CN" altLang="en-US" sz="1200" dirty="0"/>
              <a:t> </a:t>
            </a:r>
            <a:r>
              <a:rPr kumimoji="1" lang="en-US" altLang="zh-CN" sz="1200" dirty="0"/>
              <a:t>of</a:t>
            </a:r>
            <a:r>
              <a:rPr kumimoji="1" lang="zh-CN" altLang="en-US" sz="1200" dirty="0"/>
              <a:t> </a:t>
            </a:r>
            <a:r>
              <a:rPr kumimoji="1" lang="en-US" altLang="zh-CN" sz="1200" dirty="0"/>
              <a:t>Recipes</a:t>
            </a:r>
            <a:endParaRPr kumimoji="1" lang="zh-CN" altLang="en-US" sz="1200" dirty="0"/>
          </a:p>
        </p:txBody>
      </p:sp>
      <p:sp>
        <p:nvSpPr>
          <p:cNvPr id="40" name="文本框 39">
            <a:extLst>
              <a:ext uri="{FF2B5EF4-FFF2-40B4-BE49-F238E27FC236}">
                <a16:creationId xmlns:a16="http://schemas.microsoft.com/office/drawing/2014/main" id="{28C52FB8-D74E-D7E0-582C-2A3CD427EECD}"/>
              </a:ext>
            </a:extLst>
          </p:cNvPr>
          <p:cNvSpPr txBox="1"/>
          <p:nvPr/>
        </p:nvSpPr>
        <p:spPr>
          <a:xfrm>
            <a:off x="7288945" y="2502427"/>
            <a:ext cx="1265090" cy="369332"/>
          </a:xfrm>
          <a:prstGeom prst="rect">
            <a:avLst/>
          </a:prstGeom>
          <a:noFill/>
        </p:spPr>
        <p:txBody>
          <a:bodyPr wrap="none" rtlCol="0">
            <a:spAutoFit/>
          </a:bodyPr>
          <a:lstStyle/>
          <a:p>
            <a:r>
              <a:rPr kumimoji="1" lang="en-US" altLang="zh-CN" dirty="0"/>
              <a:t>Pretraining</a:t>
            </a:r>
            <a:endParaRPr kumimoji="1" lang="zh-CN" altLang="en-US" dirty="0"/>
          </a:p>
        </p:txBody>
      </p:sp>
      <p:sp>
        <p:nvSpPr>
          <p:cNvPr id="41" name="文本框 40">
            <a:extLst>
              <a:ext uri="{FF2B5EF4-FFF2-40B4-BE49-F238E27FC236}">
                <a16:creationId xmlns:a16="http://schemas.microsoft.com/office/drawing/2014/main" id="{4718AFD7-D383-9B9F-A2B3-C68AD6278649}"/>
              </a:ext>
            </a:extLst>
          </p:cNvPr>
          <p:cNvSpPr txBox="1"/>
          <p:nvPr/>
        </p:nvSpPr>
        <p:spPr>
          <a:xfrm>
            <a:off x="7288945" y="4408561"/>
            <a:ext cx="1229824" cy="369332"/>
          </a:xfrm>
          <a:prstGeom prst="rect">
            <a:avLst/>
          </a:prstGeom>
          <a:noFill/>
        </p:spPr>
        <p:txBody>
          <a:bodyPr wrap="none" rtlCol="0">
            <a:spAutoFit/>
          </a:bodyPr>
          <a:lstStyle/>
          <a:p>
            <a:r>
              <a:rPr kumimoji="1" lang="en-US" altLang="zh-CN" dirty="0"/>
              <a:t>Finetuning</a:t>
            </a:r>
            <a:endParaRPr kumimoji="1" lang="zh-CN" altLang="en-US" dirty="0"/>
          </a:p>
        </p:txBody>
      </p:sp>
      <p:sp>
        <p:nvSpPr>
          <p:cNvPr id="42" name="文本框 41">
            <a:extLst>
              <a:ext uri="{FF2B5EF4-FFF2-40B4-BE49-F238E27FC236}">
                <a16:creationId xmlns:a16="http://schemas.microsoft.com/office/drawing/2014/main" id="{AFC1197E-5186-0E40-3FEF-85554E88BA4C}"/>
              </a:ext>
            </a:extLst>
          </p:cNvPr>
          <p:cNvSpPr txBox="1"/>
          <p:nvPr/>
        </p:nvSpPr>
        <p:spPr>
          <a:xfrm>
            <a:off x="2782018" y="4843329"/>
            <a:ext cx="2610661" cy="1815227"/>
          </a:xfrm>
          <a:prstGeom prst="irregularSeal1">
            <a:avLst/>
          </a:prstGeom>
          <a:solidFill>
            <a:srgbClr val="FFC000"/>
          </a:solidFill>
          <a:ln>
            <a:solidFill>
              <a:schemeClr val="tx1"/>
            </a:solidFill>
            <a:extLst>
              <a:ext uri="{C807C97D-BFC1-408E-A445-0C87EB9F89A2}">
                <ask:lineSketchStyleProps xmlns:ask="http://schemas.microsoft.com/office/drawing/2018/sketchyshapes" sd="2863741219">
                  <a:custGeom>
                    <a:avLst/>
                    <a:gdLst>
                      <a:gd name="connsiteX0" fmla="*/ 1305330 w 2610661"/>
                      <a:gd name="connsiteY0" fmla="*/ 487422 h 1815227"/>
                      <a:gd name="connsiteX1" fmla="*/ 1525759 w 2610661"/>
                      <a:gd name="connsiteY1" fmla="*/ 248585 h 1815227"/>
                      <a:gd name="connsiteX2" fmla="*/ 1755186 w 2610661"/>
                      <a:gd name="connsiteY2" fmla="*/ 0 h 1815227"/>
                      <a:gd name="connsiteX3" fmla="*/ 1710829 w 2610661"/>
                      <a:gd name="connsiteY3" fmla="*/ 447503 h 1815227"/>
                      <a:gd name="connsiteX4" fmla="*/ 2221479 w 2610661"/>
                      <a:gd name="connsiteY4" fmla="*/ 374558 h 1815227"/>
                      <a:gd name="connsiteX5" fmla="*/ 2018669 w 2610661"/>
                      <a:gd name="connsiteY5" fmla="*/ 614740 h 1815227"/>
                      <a:gd name="connsiteX6" fmla="*/ 2549866 w 2610661"/>
                      <a:gd name="connsiteY6" fmla="*/ 683819 h 1815227"/>
                      <a:gd name="connsiteX7" fmla="*/ 2128051 w 2610661"/>
                      <a:gd name="connsiteY7" fmla="*/ 880301 h 1815227"/>
                      <a:gd name="connsiteX8" fmla="*/ 2610661 w 2610661"/>
                      <a:gd name="connsiteY8" fmla="*/ 1116868 h 1815227"/>
                      <a:gd name="connsiteX9" fmla="*/ 2034986 w 2610661"/>
                      <a:gd name="connsiteY9" fmla="*/ 1087623 h 1815227"/>
                      <a:gd name="connsiteX10" fmla="*/ 2193076 w 2610661"/>
                      <a:gd name="connsiteY10" fmla="*/ 1520672 h 1815227"/>
                      <a:gd name="connsiteX11" fmla="*/ 1694512 w 2610661"/>
                      <a:gd name="connsiteY11" fmla="*/ 1214941 h 1815227"/>
                      <a:gd name="connsiteX12" fmla="*/ 1601084 w 2610661"/>
                      <a:gd name="connsiteY12" fmla="*/ 1658663 h 1815227"/>
                      <a:gd name="connsiteX13" fmla="*/ 1272938 w 2610661"/>
                      <a:gd name="connsiteY13" fmla="*/ 1255111 h 1815227"/>
                      <a:gd name="connsiteX14" fmla="*/ 1144286 w 2610661"/>
                      <a:gd name="connsiteY14" fmla="*/ 1546371 h 1815227"/>
                      <a:gd name="connsiteX15" fmla="*/ 1025530 w 2610661"/>
                      <a:gd name="connsiteY15" fmla="*/ 1815227 h 1815227"/>
                      <a:gd name="connsiteX16" fmla="*/ 932465 w 2610661"/>
                      <a:gd name="connsiteY16" fmla="*/ 1313266 h 1815227"/>
                      <a:gd name="connsiteX17" fmla="*/ 575554 w 2610661"/>
                      <a:gd name="connsiteY17" fmla="*/ 1480502 h 1815227"/>
                      <a:gd name="connsiteX18" fmla="*/ 684935 w 2610661"/>
                      <a:gd name="connsiteY18" fmla="*/ 1171241 h 1815227"/>
                      <a:gd name="connsiteX19" fmla="*/ 350626 w 2610661"/>
                      <a:gd name="connsiteY19" fmla="*/ 1198554 h 1815227"/>
                      <a:gd name="connsiteX20" fmla="*/ 16316 w 2610661"/>
                      <a:gd name="connsiteY20" fmla="*/ 1225866 h 1815227"/>
                      <a:gd name="connsiteX21" fmla="*/ 449855 w 2610661"/>
                      <a:gd name="connsiteY21" fmla="*/ 989550 h 1815227"/>
                      <a:gd name="connsiteX22" fmla="*/ 0 w 2610661"/>
                      <a:gd name="connsiteY22" fmla="*/ 723989 h 1815227"/>
                      <a:gd name="connsiteX23" fmla="*/ 559237 w 2610661"/>
                      <a:gd name="connsiteY23" fmla="*/ 640119 h 1815227"/>
                      <a:gd name="connsiteX24" fmla="*/ 317414 w 2610661"/>
                      <a:gd name="connsiteY24" fmla="*/ 429911 h 1815227"/>
                      <a:gd name="connsiteX25" fmla="*/ 44719 w 2610661"/>
                      <a:gd name="connsiteY25" fmla="*/ 192867 h 1815227"/>
                      <a:gd name="connsiteX26" fmla="*/ 472628 w 2610661"/>
                      <a:gd name="connsiteY26" fmla="*/ 365377 h 1815227"/>
                      <a:gd name="connsiteX27" fmla="*/ 883757 w 2610661"/>
                      <a:gd name="connsiteY27" fmla="*/ 531121 h 1815227"/>
                      <a:gd name="connsiteX28" fmla="*/ 1009455 w 2610661"/>
                      <a:gd name="connsiteY28" fmla="*/ 192867 h 1815227"/>
                      <a:gd name="connsiteX29" fmla="*/ 1305330 w 2610661"/>
                      <a:gd name="connsiteY29" fmla="*/ 487422 h 181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10661" h="1815227" fill="none" extrusionOk="0">
                        <a:moveTo>
                          <a:pt x="1305330" y="487422"/>
                        </a:moveTo>
                        <a:cubicBezTo>
                          <a:pt x="1388427" y="368517"/>
                          <a:pt x="1478469" y="320073"/>
                          <a:pt x="1525759" y="248585"/>
                        </a:cubicBezTo>
                        <a:cubicBezTo>
                          <a:pt x="1573050" y="177097"/>
                          <a:pt x="1732390" y="74466"/>
                          <a:pt x="1755186" y="0"/>
                        </a:cubicBezTo>
                        <a:cubicBezTo>
                          <a:pt x="1737373" y="150762"/>
                          <a:pt x="1716778" y="339252"/>
                          <a:pt x="1710829" y="447503"/>
                        </a:cubicBezTo>
                        <a:cubicBezTo>
                          <a:pt x="1908711" y="359852"/>
                          <a:pt x="2011452" y="466002"/>
                          <a:pt x="2221479" y="374558"/>
                        </a:cubicBezTo>
                        <a:cubicBezTo>
                          <a:pt x="2178347" y="459828"/>
                          <a:pt x="2032850" y="542352"/>
                          <a:pt x="2018669" y="614740"/>
                        </a:cubicBezTo>
                        <a:cubicBezTo>
                          <a:pt x="2237403" y="582377"/>
                          <a:pt x="2343393" y="683847"/>
                          <a:pt x="2549866" y="683819"/>
                        </a:cubicBezTo>
                        <a:cubicBezTo>
                          <a:pt x="2361804" y="814226"/>
                          <a:pt x="2307944" y="790401"/>
                          <a:pt x="2128051" y="880301"/>
                        </a:cubicBezTo>
                        <a:cubicBezTo>
                          <a:pt x="2325191" y="950838"/>
                          <a:pt x="2422776" y="1041994"/>
                          <a:pt x="2610661" y="1116868"/>
                        </a:cubicBezTo>
                        <a:cubicBezTo>
                          <a:pt x="2432112" y="1112294"/>
                          <a:pt x="2234511" y="1057363"/>
                          <a:pt x="2034986" y="1087623"/>
                        </a:cubicBezTo>
                        <a:cubicBezTo>
                          <a:pt x="2146422" y="1287260"/>
                          <a:pt x="2080849" y="1360857"/>
                          <a:pt x="2193076" y="1520672"/>
                        </a:cubicBezTo>
                        <a:cubicBezTo>
                          <a:pt x="1970683" y="1384407"/>
                          <a:pt x="1900035" y="1326989"/>
                          <a:pt x="1694512" y="1214941"/>
                        </a:cubicBezTo>
                        <a:cubicBezTo>
                          <a:pt x="1666100" y="1392035"/>
                          <a:pt x="1635783" y="1453545"/>
                          <a:pt x="1601084" y="1658663"/>
                        </a:cubicBezTo>
                        <a:cubicBezTo>
                          <a:pt x="1415891" y="1503491"/>
                          <a:pt x="1389708" y="1353643"/>
                          <a:pt x="1272938" y="1255111"/>
                        </a:cubicBezTo>
                        <a:cubicBezTo>
                          <a:pt x="1222959" y="1406871"/>
                          <a:pt x="1194893" y="1408908"/>
                          <a:pt x="1144286" y="1546371"/>
                        </a:cubicBezTo>
                        <a:cubicBezTo>
                          <a:pt x="1093679" y="1683834"/>
                          <a:pt x="1072507" y="1690632"/>
                          <a:pt x="1025530" y="1815227"/>
                        </a:cubicBezTo>
                        <a:cubicBezTo>
                          <a:pt x="927085" y="1584801"/>
                          <a:pt x="1011302" y="1556113"/>
                          <a:pt x="932465" y="1313266"/>
                        </a:cubicBezTo>
                        <a:cubicBezTo>
                          <a:pt x="863820" y="1377971"/>
                          <a:pt x="713725" y="1411563"/>
                          <a:pt x="575554" y="1480502"/>
                        </a:cubicBezTo>
                        <a:cubicBezTo>
                          <a:pt x="563019" y="1398219"/>
                          <a:pt x="670129" y="1253648"/>
                          <a:pt x="684935" y="1171241"/>
                        </a:cubicBezTo>
                        <a:cubicBezTo>
                          <a:pt x="568246" y="1182950"/>
                          <a:pt x="514231" y="1169966"/>
                          <a:pt x="350626" y="1198554"/>
                        </a:cubicBezTo>
                        <a:cubicBezTo>
                          <a:pt x="187021" y="1227142"/>
                          <a:pt x="89941" y="1213007"/>
                          <a:pt x="16316" y="1225866"/>
                        </a:cubicBezTo>
                        <a:cubicBezTo>
                          <a:pt x="151567" y="1098782"/>
                          <a:pt x="262004" y="1136200"/>
                          <a:pt x="449855" y="989550"/>
                        </a:cubicBezTo>
                        <a:cubicBezTo>
                          <a:pt x="278923" y="912290"/>
                          <a:pt x="237232" y="806057"/>
                          <a:pt x="0" y="723989"/>
                        </a:cubicBezTo>
                        <a:cubicBezTo>
                          <a:pt x="199747" y="639033"/>
                          <a:pt x="391984" y="691912"/>
                          <a:pt x="559237" y="640119"/>
                        </a:cubicBezTo>
                        <a:cubicBezTo>
                          <a:pt x="488555" y="590845"/>
                          <a:pt x="373446" y="468032"/>
                          <a:pt x="317414" y="429911"/>
                        </a:cubicBezTo>
                        <a:cubicBezTo>
                          <a:pt x="261382" y="391790"/>
                          <a:pt x="120000" y="223252"/>
                          <a:pt x="44719" y="192867"/>
                        </a:cubicBezTo>
                        <a:cubicBezTo>
                          <a:pt x="205496" y="199388"/>
                          <a:pt x="289062" y="334252"/>
                          <a:pt x="472628" y="365377"/>
                        </a:cubicBezTo>
                        <a:cubicBezTo>
                          <a:pt x="656194" y="396501"/>
                          <a:pt x="753237" y="524600"/>
                          <a:pt x="883757" y="531121"/>
                        </a:cubicBezTo>
                        <a:cubicBezTo>
                          <a:pt x="905808" y="454600"/>
                          <a:pt x="990982" y="281834"/>
                          <a:pt x="1009455" y="192867"/>
                        </a:cubicBezTo>
                        <a:cubicBezTo>
                          <a:pt x="1137103" y="301001"/>
                          <a:pt x="1199397" y="397247"/>
                          <a:pt x="1305330" y="487422"/>
                        </a:cubicBezTo>
                        <a:close/>
                      </a:path>
                      <a:path w="2610661" h="1815227" stroke="0" extrusionOk="0">
                        <a:moveTo>
                          <a:pt x="1305330" y="487422"/>
                        </a:moveTo>
                        <a:cubicBezTo>
                          <a:pt x="1358148" y="398266"/>
                          <a:pt x="1451209" y="336274"/>
                          <a:pt x="1521261" y="253459"/>
                        </a:cubicBezTo>
                        <a:cubicBezTo>
                          <a:pt x="1591313" y="170644"/>
                          <a:pt x="1693296" y="92081"/>
                          <a:pt x="1755186" y="0"/>
                        </a:cubicBezTo>
                        <a:cubicBezTo>
                          <a:pt x="1734887" y="119290"/>
                          <a:pt x="1711373" y="325461"/>
                          <a:pt x="1710829" y="447503"/>
                        </a:cubicBezTo>
                        <a:cubicBezTo>
                          <a:pt x="1906993" y="403441"/>
                          <a:pt x="2079054" y="402111"/>
                          <a:pt x="2221479" y="374558"/>
                        </a:cubicBezTo>
                        <a:cubicBezTo>
                          <a:pt x="2167669" y="462565"/>
                          <a:pt x="2085663" y="490661"/>
                          <a:pt x="2018669" y="614740"/>
                        </a:cubicBezTo>
                        <a:cubicBezTo>
                          <a:pt x="2202523" y="631807"/>
                          <a:pt x="2355185" y="667678"/>
                          <a:pt x="2549866" y="683819"/>
                        </a:cubicBezTo>
                        <a:cubicBezTo>
                          <a:pt x="2384282" y="776085"/>
                          <a:pt x="2270955" y="791552"/>
                          <a:pt x="2128051" y="880301"/>
                        </a:cubicBezTo>
                        <a:cubicBezTo>
                          <a:pt x="2335663" y="929227"/>
                          <a:pt x="2377554" y="1073007"/>
                          <a:pt x="2610661" y="1116868"/>
                        </a:cubicBezTo>
                        <a:cubicBezTo>
                          <a:pt x="2399659" y="1118260"/>
                          <a:pt x="2281726" y="1095646"/>
                          <a:pt x="2034986" y="1087623"/>
                        </a:cubicBezTo>
                        <a:cubicBezTo>
                          <a:pt x="2083990" y="1210189"/>
                          <a:pt x="2112871" y="1384107"/>
                          <a:pt x="2193076" y="1520672"/>
                        </a:cubicBezTo>
                        <a:cubicBezTo>
                          <a:pt x="1940430" y="1393289"/>
                          <a:pt x="1876386" y="1276153"/>
                          <a:pt x="1694512" y="1214941"/>
                        </a:cubicBezTo>
                        <a:cubicBezTo>
                          <a:pt x="1672655" y="1322259"/>
                          <a:pt x="1599313" y="1547993"/>
                          <a:pt x="1601084" y="1658663"/>
                        </a:cubicBezTo>
                        <a:cubicBezTo>
                          <a:pt x="1531889" y="1578252"/>
                          <a:pt x="1400010" y="1401647"/>
                          <a:pt x="1272938" y="1255111"/>
                        </a:cubicBezTo>
                        <a:cubicBezTo>
                          <a:pt x="1262303" y="1323213"/>
                          <a:pt x="1207567" y="1397037"/>
                          <a:pt x="1151708" y="1529568"/>
                        </a:cubicBezTo>
                        <a:cubicBezTo>
                          <a:pt x="1095849" y="1662099"/>
                          <a:pt x="1044082" y="1739972"/>
                          <a:pt x="1025530" y="1815227"/>
                        </a:cubicBezTo>
                        <a:cubicBezTo>
                          <a:pt x="950132" y="1592052"/>
                          <a:pt x="998087" y="1476913"/>
                          <a:pt x="932465" y="1313266"/>
                        </a:cubicBezTo>
                        <a:cubicBezTo>
                          <a:pt x="797546" y="1420698"/>
                          <a:pt x="705805" y="1397843"/>
                          <a:pt x="575554" y="1480502"/>
                        </a:cubicBezTo>
                        <a:cubicBezTo>
                          <a:pt x="596030" y="1330148"/>
                          <a:pt x="672476" y="1290692"/>
                          <a:pt x="684935" y="1171241"/>
                        </a:cubicBezTo>
                        <a:cubicBezTo>
                          <a:pt x="535488" y="1198719"/>
                          <a:pt x="494697" y="1176860"/>
                          <a:pt x="343939" y="1199100"/>
                        </a:cubicBezTo>
                        <a:cubicBezTo>
                          <a:pt x="193181" y="1221340"/>
                          <a:pt x="110596" y="1206819"/>
                          <a:pt x="16316" y="1225866"/>
                        </a:cubicBezTo>
                        <a:cubicBezTo>
                          <a:pt x="167715" y="1119702"/>
                          <a:pt x="266892" y="1129252"/>
                          <a:pt x="449855" y="989550"/>
                        </a:cubicBezTo>
                        <a:cubicBezTo>
                          <a:pt x="269380" y="895383"/>
                          <a:pt x="231211" y="837385"/>
                          <a:pt x="0" y="723989"/>
                        </a:cubicBezTo>
                        <a:cubicBezTo>
                          <a:pt x="184030" y="654298"/>
                          <a:pt x="399772" y="698394"/>
                          <a:pt x="559237" y="640119"/>
                        </a:cubicBezTo>
                        <a:cubicBezTo>
                          <a:pt x="439966" y="575487"/>
                          <a:pt x="382421" y="474645"/>
                          <a:pt x="291688" y="407548"/>
                        </a:cubicBezTo>
                        <a:cubicBezTo>
                          <a:pt x="200955" y="340451"/>
                          <a:pt x="131296" y="259883"/>
                          <a:pt x="44719" y="192867"/>
                        </a:cubicBezTo>
                        <a:cubicBezTo>
                          <a:pt x="150945" y="221018"/>
                          <a:pt x="282242" y="293890"/>
                          <a:pt x="481019" y="368759"/>
                        </a:cubicBezTo>
                        <a:cubicBezTo>
                          <a:pt x="679796" y="443628"/>
                          <a:pt x="713120" y="490885"/>
                          <a:pt x="883757" y="531121"/>
                        </a:cubicBezTo>
                        <a:cubicBezTo>
                          <a:pt x="916845" y="431268"/>
                          <a:pt x="982893" y="282329"/>
                          <a:pt x="1009455" y="192867"/>
                        </a:cubicBezTo>
                        <a:cubicBezTo>
                          <a:pt x="1113265" y="262875"/>
                          <a:pt x="1206442" y="417005"/>
                          <a:pt x="1305330" y="487422"/>
                        </a:cubicBezTo>
                        <a:close/>
                      </a:path>
                    </a:pathLst>
                  </a:custGeom>
                  <ask:type>
                    <ask:lineSketchScribble/>
                  </ask:type>
                </ask:lineSketchStyleProps>
              </a:ext>
            </a:extLst>
          </a:ln>
        </p:spPr>
        <p:txBody>
          <a:bodyPr wrap="none" rtlCol="0">
            <a:spAutoFit/>
          </a:bodyPr>
          <a:lstStyle/>
          <a:p>
            <a:r>
              <a:rPr kumimoji="1" lang="en-US" altLang="zh-CN" b="1" dirty="0"/>
              <a:t>Garbage</a:t>
            </a:r>
            <a:r>
              <a:rPr kumimoji="1" lang="zh-CN" altLang="en-US" b="1" dirty="0"/>
              <a:t> </a:t>
            </a:r>
            <a:r>
              <a:rPr kumimoji="1" lang="en-US" altLang="zh-CN" b="1" dirty="0"/>
              <a:t>in,</a:t>
            </a:r>
          </a:p>
          <a:p>
            <a:r>
              <a:rPr kumimoji="1" lang="en-US" altLang="zh-CN" b="1" dirty="0"/>
              <a:t>garbage</a:t>
            </a:r>
            <a:r>
              <a:rPr kumimoji="1" lang="zh-CN" altLang="en-US" b="1" dirty="0"/>
              <a:t> </a:t>
            </a:r>
            <a:r>
              <a:rPr kumimoji="1" lang="en-US" altLang="zh-CN" b="1" dirty="0"/>
              <a:t>out</a:t>
            </a:r>
            <a:endParaRPr kumimoji="1" lang="zh-CN" altLang="en-US" b="1" dirty="0"/>
          </a:p>
        </p:txBody>
      </p:sp>
      <p:sp>
        <p:nvSpPr>
          <p:cNvPr id="44" name="文本框 43">
            <a:extLst>
              <a:ext uri="{FF2B5EF4-FFF2-40B4-BE49-F238E27FC236}">
                <a16:creationId xmlns:a16="http://schemas.microsoft.com/office/drawing/2014/main" id="{4401BE25-4631-5266-1943-6DE9953BA135}"/>
              </a:ext>
            </a:extLst>
          </p:cNvPr>
          <p:cNvSpPr txBox="1"/>
          <p:nvPr/>
        </p:nvSpPr>
        <p:spPr>
          <a:xfrm>
            <a:off x="3924636" y="6458501"/>
            <a:ext cx="8267364" cy="400110"/>
          </a:xfrm>
          <a:prstGeom prst="rect">
            <a:avLst/>
          </a:prstGeom>
          <a:noFill/>
        </p:spPr>
        <p:txBody>
          <a:bodyPr wrap="square" rtlCol="0">
            <a:spAutoFit/>
          </a:bodyPr>
          <a:lstStyle/>
          <a:p>
            <a:pPr algn="r"/>
            <a:r>
              <a:rPr kumimoji="1" lang="en-US" altLang="zh-CN" sz="1000" dirty="0"/>
              <a:t>[1]</a:t>
            </a:r>
            <a:r>
              <a:rPr kumimoji="1" lang="zh-CN" altLang="en-US" sz="1000" dirty="0"/>
              <a:t> </a:t>
            </a:r>
            <a:r>
              <a:rPr kumimoji="1" lang="en" altLang="zh-CN" sz="1000" dirty="0"/>
              <a:t>﻿A </a:t>
            </a:r>
            <a:r>
              <a:rPr kumimoji="1" lang="en" altLang="zh-CN" sz="1000" dirty="0" err="1"/>
              <a:t>Pretrainer’s</a:t>
            </a:r>
            <a:r>
              <a:rPr kumimoji="1" lang="en" altLang="zh-CN" sz="1000" dirty="0"/>
              <a:t> Guide to Training Data:</a:t>
            </a:r>
            <a:r>
              <a:rPr kumimoji="1" lang="zh-CN" altLang="en-US" sz="1000" dirty="0"/>
              <a:t> </a:t>
            </a:r>
            <a:r>
              <a:rPr kumimoji="1" lang="en" altLang="zh-CN" sz="1000" dirty="0"/>
              <a:t>Measuring the Effects of Data Age, Domain Coverage, Quality, &amp; Toxicity</a:t>
            </a:r>
          </a:p>
          <a:p>
            <a:pPr algn="r"/>
            <a:r>
              <a:rPr kumimoji="1" lang="en-US" altLang="zh-CN" sz="1000" dirty="0"/>
              <a:t>[2]</a:t>
            </a:r>
            <a:r>
              <a:rPr kumimoji="1" lang="zh-CN" altLang="en-US" sz="1000" dirty="0"/>
              <a:t> </a:t>
            </a:r>
            <a:r>
              <a:rPr lang="en" altLang="zh-CN" sz="1000" dirty="0"/>
              <a:t>An Empirical Study of Instruction-tuning Large Language Models in Chinese</a:t>
            </a:r>
            <a:endParaRPr kumimoji="1" lang="zh-CN" altLang="en-US" sz="1000" dirty="0"/>
          </a:p>
        </p:txBody>
      </p:sp>
      <p:cxnSp>
        <p:nvCxnSpPr>
          <p:cNvPr id="30" name="直线箭头连接符 29">
            <a:extLst>
              <a:ext uri="{FF2B5EF4-FFF2-40B4-BE49-F238E27FC236}">
                <a16:creationId xmlns:a16="http://schemas.microsoft.com/office/drawing/2014/main" id="{9175EFFA-FEE9-C247-BC7C-8C5B8E065E5A}"/>
              </a:ext>
            </a:extLst>
          </p:cNvPr>
          <p:cNvCxnSpPr>
            <a:cxnSpLocks/>
            <a:stCxn id="16" idx="3"/>
            <a:endCxn id="28" idx="1"/>
          </p:cNvCxnSpPr>
          <p:nvPr/>
        </p:nvCxnSpPr>
        <p:spPr>
          <a:xfrm>
            <a:off x="7175899" y="4062845"/>
            <a:ext cx="0" cy="10800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 name="右箭头 4">
            <a:extLst>
              <a:ext uri="{FF2B5EF4-FFF2-40B4-BE49-F238E27FC236}">
                <a16:creationId xmlns:a16="http://schemas.microsoft.com/office/drawing/2014/main" id="{F4994B11-381D-2F13-A5C0-417B73D6A6AA}"/>
              </a:ext>
            </a:extLst>
          </p:cNvPr>
          <p:cNvSpPr/>
          <p:nvPr/>
        </p:nvSpPr>
        <p:spPr>
          <a:xfrm>
            <a:off x="4802263" y="2574857"/>
            <a:ext cx="2304764"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1562F9E-C496-FB33-D3ED-11E9F996E38F}"/>
              </a:ext>
            </a:extLst>
          </p:cNvPr>
          <p:cNvSpPr txBox="1"/>
          <p:nvPr/>
        </p:nvSpPr>
        <p:spPr>
          <a:xfrm>
            <a:off x="4715040" y="2259004"/>
            <a:ext cx="1205779" cy="276999"/>
          </a:xfrm>
          <a:prstGeom prst="rect">
            <a:avLst/>
          </a:prstGeom>
          <a:noFill/>
        </p:spPr>
        <p:txBody>
          <a:bodyPr wrap="none" rtlCol="0">
            <a:spAutoFit/>
          </a:bodyPr>
          <a:lstStyle/>
          <a:p>
            <a:r>
              <a:rPr kumimoji="1" lang="en-US" altLang="zh-CN" sz="1200" dirty="0"/>
              <a:t>Tens</a:t>
            </a:r>
            <a:r>
              <a:rPr kumimoji="1" lang="zh-CN" altLang="en-US" sz="1200" dirty="0"/>
              <a:t> </a:t>
            </a:r>
            <a:r>
              <a:rPr kumimoji="1" lang="en-US" altLang="zh-CN" sz="1200" dirty="0"/>
              <a:t>of</a:t>
            </a:r>
            <a:r>
              <a:rPr kumimoji="1" lang="zh-CN" altLang="en-US" sz="1200" dirty="0"/>
              <a:t> </a:t>
            </a:r>
            <a:r>
              <a:rPr kumimoji="1" lang="en-US" altLang="zh-CN" sz="1200" dirty="0"/>
              <a:t>Recipes</a:t>
            </a:r>
            <a:endParaRPr kumimoji="1" lang="zh-CN" altLang="en-US" sz="1200" dirty="0"/>
          </a:p>
        </p:txBody>
      </p:sp>
      <p:sp>
        <p:nvSpPr>
          <p:cNvPr id="51" name="文本框 50">
            <a:extLst>
              <a:ext uri="{FF2B5EF4-FFF2-40B4-BE49-F238E27FC236}">
                <a16:creationId xmlns:a16="http://schemas.microsoft.com/office/drawing/2014/main" id="{8381DFA3-C5D4-0C5A-3AB4-BC36D98F6B0C}"/>
              </a:ext>
            </a:extLst>
          </p:cNvPr>
          <p:cNvSpPr txBox="1"/>
          <p:nvPr/>
        </p:nvSpPr>
        <p:spPr>
          <a:xfrm>
            <a:off x="4715040" y="2815466"/>
            <a:ext cx="2215671" cy="276999"/>
          </a:xfrm>
          <a:prstGeom prst="rect">
            <a:avLst/>
          </a:prstGeom>
          <a:noFill/>
        </p:spPr>
        <p:txBody>
          <a:bodyPr wrap="none" rtlCol="0">
            <a:spAutoFit/>
          </a:bodyPr>
          <a:lstStyle/>
          <a:p>
            <a:r>
              <a:rPr kumimoji="1" lang="en-US" altLang="zh-CN" sz="1200" dirty="0"/>
              <a:t>Web,</a:t>
            </a:r>
            <a:r>
              <a:rPr kumimoji="1" lang="zh-CN" altLang="en-US" sz="1200" dirty="0"/>
              <a:t> </a:t>
            </a:r>
            <a:r>
              <a:rPr kumimoji="1" lang="en-US" altLang="zh-CN" sz="1200" dirty="0"/>
              <a:t>Wikipedia,</a:t>
            </a:r>
            <a:r>
              <a:rPr kumimoji="1" lang="zh-CN" altLang="en-US" sz="1200" dirty="0"/>
              <a:t> </a:t>
            </a:r>
            <a:r>
              <a:rPr kumimoji="1" lang="en-US" altLang="zh-CN" sz="1200" dirty="0"/>
              <a:t>Academic,</a:t>
            </a:r>
            <a:r>
              <a:rPr kumimoji="1" lang="zh-CN" altLang="en-US" sz="1200" dirty="0"/>
              <a:t> </a:t>
            </a:r>
            <a:r>
              <a:rPr kumimoji="1" lang="en-US" altLang="zh-CN" sz="1200" dirty="0"/>
              <a:t>……</a:t>
            </a:r>
            <a:endParaRPr kumimoji="1" lang="zh-CN" altLang="en-US" sz="1200" dirty="0"/>
          </a:p>
        </p:txBody>
      </p:sp>
      <p:sp>
        <p:nvSpPr>
          <p:cNvPr id="52" name="文本框 51">
            <a:extLst>
              <a:ext uri="{FF2B5EF4-FFF2-40B4-BE49-F238E27FC236}">
                <a16:creationId xmlns:a16="http://schemas.microsoft.com/office/drawing/2014/main" id="{E668AB7C-4F0E-B804-5E93-9591C628CAB5}"/>
              </a:ext>
            </a:extLst>
          </p:cNvPr>
          <p:cNvSpPr txBox="1"/>
          <p:nvPr/>
        </p:nvSpPr>
        <p:spPr>
          <a:xfrm>
            <a:off x="4715040" y="4751758"/>
            <a:ext cx="1556836" cy="276999"/>
          </a:xfrm>
          <a:prstGeom prst="rect">
            <a:avLst/>
          </a:prstGeom>
          <a:noFill/>
        </p:spPr>
        <p:txBody>
          <a:bodyPr wrap="none" rtlCol="0">
            <a:spAutoFit/>
          </a:bodyPr>
          <a:lstStyle/>
          <a:p>
            <a:r>
              <a:rPr kumimoji="1" lang="en-US" altLang="zh-CN" sz="1200" dirty="0"/>
              <a:t>Instruction,</a:t>
            </a:r>
            <a:r>
              <a:rPr kumimoji="1" lang="zh-CN" altLang="en-US" sz="1200" dirty="0"/>
              <a:t> </a:t>
            </a:r>
            <a:r>
              <a:rPr kumimoji="1" lang="en-US" altLang="zh-CN" sz="1200" dirty="0"/>
              <a:t>Chat,</a:t>
            </a:r>
            <a:r>
              <a:rPr kumimoji="1" lang="zh-CN" altLang="en-US" sz="1200" dirty="0"/>
              <a:t> </a:t>
            </a:r>
            <a:r>
              <a:rPr kumimoji="1" lang="en-US" altLang="zh-CN" sz="1200" dirty="0"/>
              <a:t>……</a:t>
            </a:r>
            <a:endParaRPr kumimoji="1" lang="zh-CN" altLang="en-US" sz="1200" dirty="0"/>
          </a:p>
        </p:txBody>
      </p:sp>
      <p:grpSp>
        <p:nvGrpSpPr>
          <p:cNvPr id="54" name="组合 53">
            <a:extLst>
              <a:ext uri="{FF2B5EF4-FFF2-40B4-BE49-F238E27FC236}">
                <a16:creationId xmlns:a16="http://schemas.microsoft.com/office/drawing/2014/main" id="{307B791F-4527-FBF0-3E3D-3F556FE5BA0F}"/>
              </a:ext>
            </a:extLst>
          </p:cNvPr>
          <p:cNvGrpSpPr/>
          <p:nvPr/>
        </p:nvGrpSpPr>
        <p:grpSpPr>
          <a:xfrm>
            <a:off x="8121333" y="1349367"/>
            <a:ext cx="3844525" cy="4756548"/>
            <a:chOff x="8121333" y="1349367"/>
            <a:chExt cx="3844525" cy="4756548"/>
          </a:xfrm>
        </p:grpSpPr>
        <p:grpSp>
          <p:nvGrpSpPr>
            <p:cNvPr id="49" name="组合 48">
              <a:extLst>
                <a:ext uri="{FF2B5EF4-FFF2-40B4-BE49-F238E27FC236}">
                  <a16:creationId xmlns:a16="http://schemas.microsoft.com/office/drawing/2014/main" id="{256D2A66-A6D0-2F25-6623-D993068DF114}"/>
                </a:ext>
              </a:extLst>
            </p:cNvPr>
            <p:cNvGrpSpPr/>
            <p:nvPr/>
          </p:nvGrpSpPr>
          <p:grpSpPr>
            <a:xfrm>
              <a:off x="8121333" y="1349367"/>
              <a:ext cx="3844525" cy="4647142"/>
              <a:chOff x="8121333" y="1349367"/>
              <a:chExt cx="3844525" cy="4647142"/>
            </a:xfrm>
          </p:grpSpPr>
          <p:sp>
            <p:nvSpPr>
              <p:cNvPr id="11" name="圆柱体 10">
                <a:extLst>
                  <a:ext uri="{FF2B5EF4-FFF2-40B4-BE49-F238E27FC236}">
                    <a16:creationId xmlns:a16="http://schemas.microsoft.com/office/drawing/2014/main" id="{A2AEDE97-2D07-9E7B-01DD-32A296D52AB8}"/>
                  </a:ext>
                </a:extLst>
              </p:cNvPr>
              <p:cNvSpPr/>
              <p:nvPr/>
            </p:nvSpPr>
            <p:spPr>
              <a:xfrm>
                <a:off x="8121333" y="3255318"/>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Pretrained</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2</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sp>
            <p:nvSpPr>
              <p:cNvPr id="13" name="圆柱体 12">
                <a:extLst>
                  <a:ext uri="{FF2B5EF4-FFF2-40B4-BE49-F238E27FC236}">
                    <a16:creationId xmlns:a16="http://schemas.microsoft.com/office/drawing/2014/main" id="{7ECF697A-6104-B8AA-784A-3B39141AFDF1}"/>
                  </a:ext>
                </a:extLst>
              </p:cNvPr>
              <p:cNvSpPr/>
              <p:nvPr/>
            </p:nvSpPr>
            <p:spPr>
              <a:xfrm>
                <a:off x="8121334" y="1349367"/>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Initial</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2</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cxnSp>
            <p:nvCxnSpPr>
              <p:cNvPr id="18" name="直线箭头连接符 17">
                <a:extLst>
                  <a:ext uri="{FF2B5EF4-FFF2-40B4-BE49-F238E27FC236}">
                    <a16:creationId xmlns:a16="http://schemas.microsoft.com/office/drawing/2014/main" id="{F3F67CD7-EE00-0191-8F58-E53F24F385E5}"/>
                  </a:ext>
                </a:extLst>
              </p:cNvPr>
              <p:cNvCxnSpPr>
                <a:stCxn id="13" idx="3"/>
                <a:endCxn id="11" idx="1"/>
              </p:cNvCxnSpPr>
              <p:nvPr/>
            </p:nvCxnSpPr>
            <p:spPr>
              <a:xfrm flipH="1">
                <a:off x="8667080" y="2179913"/>
                <a:ext cx="1" cy="10754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圆柱体 18">
                <a:extLst>
                  <a:ext uri="{FF2B5EF4-FFF2-40B4-BE49-F238E27FC236}">
                    <a16:creationId xmlns:a16="http://schemas.microsoft.com/office/drawing/2014/main" id="{3914A964-98A6-4C10-28AC-031507B60E61}"/>
                  </a:ext>
                </a:extLst>
              </p:cNvPr>
              <p:cNvSpPr/>
              <p:nvPr/>
            </p:nvSpPr>
            <p:spPr>
              <a:xfrm>
                <a:off x="8121333" y="5165963"/>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Finetuned</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2</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cxnSp>
            <p:nvCxnSpPr>
              <p:cNvPr id="22" name="直线箭头连接符 21">
                <a:extLst>
                  <a:ext uri="{FF2B5EF4-FFF2-40B4-BE49-F238E27FC236}">
                    <a16:creationId xmlns:a16="http://schemas.microsoft.com/office/drawing/2014/main" id="{676143C7-9ACC-25F1-540D-276F7CD02098}"/>
                  </a:ext>
                </a:extLst>
              </p:cNvPr>
              <p:cNvCxnSpPr>
                <a:cxnSpLocks/>
                <a:stCxn id="11" idx="3"/>
                <a:endCxn id="19" idx="1"/>
              </p:cNvCxnSpPr>
              <p:nvPr/>
            </p:nvCxnSpPr>
            <p:spPr>
              <a:xfrm>
                <a:off x="8667080" y="4085864"/>
                <a:ext cx="0" cy="10800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圆角矩形 23">
                <a:extLst>
                  <a:ext uri="{FF2B5EF4-FFF2-40B4-BE49-F238E27FC236}">
                    <a16:creationId xmlns:a16="http://schemas.microsoft.com/office/drawing/2014/main" id="{66AD9D70-8B30-E502-FF1D-1525FEC91AA1}"/>
                  </a:ext>
                </a:extLst>
              </p:cNvPr>
              <p:cNvSpPr/>
              <p:nvPr/>
            </p:nvSpPr>
            <p:spPr>
              <a:xfrm>
                <a:off x="10638503" y="1868129"/>
                <a:ext cx="1327355" cy="1720645"/>
              </a:xfrm>
              <a:prstGeom prst="roundRect">
                <a:avLst/>
              </a:prstGeom>
              <a:solidFill>
                <a:srgbClr val="FFCE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tx1"/>
                    </a:solidFill>
                  </a:rPr>
                  <a:t>?</a:t>
                </a:r>
                <a:endParaRPr kumimoji="1" lang="zh-CN" altLang="en-US" sz="2800" b="1" dirty="0">
                  <a:solidFill>
                    <a:schemeClr val="tx1"/>
                  </a:solidFill>
                </a:endParaRPr>
              </a:p>
            </p:txBody>
          </p:sp>
          <p:sp>
            <p:nvSpPr>
              <p:cNvPr id="26" name="圆角矩形 25">
                <a:extLst>
                  <a:ext uri="{FF2B5EF4-FFF2-40B4-BE49-F238E27FC236}">
                    <a16:creationId xmlns:a16="http://schemas.microsoft.com/office/drawing/2014/main" id="{B3BD97D8-4044-1A80-AE79-A16CDA0D6FF2}"/>
                  </a:ext>
                </a:extLst>
              </p:cNvPr>
              <p:cNvSpPr/>
              <p:nvPr/>
            </p:nvSpPr>
            <p:spPr>
              <a:xfrm>
                <a:off x="10638502" y="3838497"/>
                <a:ext cx="1327355" cy="1720645"/>
              </a:xfrm>
              <a:prstGeom prst="roundRect">
                <a:avLst/>
              </a:prstGeom>
              <a:solidFill>
                <a:srgbClr val="FEDC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tx1"/>
                    </a:solidFill>
                  </a:rPr>
                  <a:t>?</a:t>
                </a:r>
                <a:endParaRPr kumimoji="1" lang="zh-CN" altLang="en-US" sz="2800" b="1" dirty="0">
                  <a:solidFill>
                    <a:schemeClr val="tx1"/>
                  </a:solidFill>
                </a:endParaRPr>
              </a:p>
            </p:txBody>
          </p:sp>
          <p:sp>
            <p:nvSpPr>
              <p:cNvPr id="27" name="右箭头 26">
                <a:extLst>
                  <a:ext uri="{FF2B5EF4-FFF2-40B4-BE49-F238E27FC236}">
                    <a16:creationId xmlns:a16="http://schemas.microsoft.com/office/drawing/2014/main" id="{6D30C5C2-F32C-6D8C-935F-8D9AA2006F41}"/>
                  </a:ext>
                </a:extLst>
              </p:cNvPr>
              <p:cNvSpPr/>
              <p:nvPr/>
            </p:nvSpPr>
            <p:spPr>
              <a:xfrm rot="10800000">
                <a:off x="8735952" y="2574857"/>
                <a:ext cx="1833679"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5DB55BD4-4DBA-11E0-BEA4-7303AC27E161}"/>
                  </a:ext>
                </a:extLst>
              </p:cNvPr>
              <p:cNvSpPr txBox="1"/>
              <p:nvPr/>
            </p:nvSpPr>
            <p:spPr>
              <a:xfrm>
                <a:off x="9529733" y="2259003"/>
                <a:ext cx="251992" cy="276999"/>
              </a:xfrm>
              <a:prstGeom prst="rect">
                <a:avLst/>
              </a:prstGeom>
              <a:noFill/>
            </p:spPr>
            <p:txBody>
              <a:bodyPr wrap="none" rtlCol="0">
                <a:spAutoFit/>
              </a:bodyPr>
              <a:lstStyle/>
              <a:p>
                <a:r>
                  <a:rPr kumimoji="1" lang="en-US" altLang="zh-CN" sz="1200" b="1" dirty="0"/>
                  <a:t>?</a:t>
                </a:r>
                <a:endParaRPr kumimoji="1" lang="zh-CN" altLang="en-US" sz="1200" b="1" dirty="0"/>
              </a:p>
            </p:txBody>
          </p:sp>
          <p:sp>
            <p:nvSpPr>
              <p:cNvPr id="45" name="右箭头 44">
                <a:extLst>
                  <a:ext uri="{FF2B5EF4-FFF2-40B4-BE49-F238E27FC236}">
                    <a16:creationId xmlns:a16="http://schemas.microsoft.com/office/drawing/2014/main" id="{03FE76BF-7945-2DA0-2D6F-8C7A3B3A1863}"/>
                  </a:ext>
                </a:extLst>
              </p:cNvPr>
              <p:cNvSpPr/>
              <p:nvPr/>
            </p:nvSpPr>
            <p:spPr>
              <a:xfrm rot="10800000">
                <a:off x="8735952" y="4510534"/>
                <a:ext cx="1833679"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1226D8DE-B139-A2B4-8067-8B207AE990EF}"/>
                  </a:ext>
                </a:extLst>
              </p:cNvPr>
              <p:cNvSpPr txBox="1"/>
              <p:nvPr/>
            </p:nvSpPr>
            <p:spPr>
              <a:xfrm>
                <a:off x="9529733" y="4194680"/>
                <a:ext cx="251992" cy="276999"/>
              </a:xfrm>
              <a:prstGeom prst="rect">
                <a:avLst/>
              </a:prstGeom>
              <a:noFill/>
            </p:spPr>
            <p:txBody>
              <a:bodyPr wrap="none" rtlCol="0">
                <a:spAutoFit/>
              </a:bodyPr>
              <a:lstStyle/>
              <a:p>
                <a:r>
                  <a:rPr kumimoji="1" lang="en-US" altLang="zh-CN" sz="1200" b="1" dirty="0"/>
                  <a:t>?</a:t>
                </a:r>
                <a:endParaRPr kumimoji="1" lang="zh-CN" altLang="en-US" sz="1200" b="1" dirty="0"/>
              </a:p>
            </p:txBody>
          </p:sp>
        </p:grpSp>
        <p:sp>
          <p:nvSpPr>
            <p:cNvPr id="53" name="文本框 52">
              <a:extLst>
                <a:ext uri="{FF2B5EF4-FFF2-40B4-BE49-F238E27FC236}">
                  <a16:creationId xmlns:a16="http://schemas.microsoft.com/office/drawing/2014/main" id="{AED9B66B-0C84-B303-578A-968F798A45D9}"/>
                </a:ext>
              </a:extLst>
            </p:cNvPr>
            <p:cNvSpPr txBox="1"/>
            <p:nvPr/>
          </p:nvSpPr>
          <p:spPr>
            <a:xfrm>
              <a:off x="9412904" y="5736583"/>
              <a:ext cx="2313454" cy="369332"/>
            </a:xfrm>
            <a:prstGeom prst="rect">
              <a:avLst/>
            </a:prstGeom>
            <a:noFill/>
            <a:ln w="19050">
              <a:solidFill>
                <a:srgbClr val="FF0000"/>
              </a:solidFill>
            </a:ln>
          </p:spPr>
          <p:txBody>
            <a:bodyPr wrap="none" rtlCol="0">
              <a:spAutoFit/>
            </a:bodyPr>
            <a:lstStyle/>
            <a:p>
              <a:r>
                <a:rPr kumimoji="1" lang="en-US" altLang="zh-CN" dirty="0">
                  <a:solidFill>
                    <a:srgbClr val="FF0000"/>
                  </a:solidFill>
                </a:rPr>
                <a:t>Mostly</a:t>
              </a:r>
              <a:r>
                <a:rPr kumimoji="1" lang="zh-CN" altLang="en-US" dirty="0">
                  <a:solidFill>
                    <a:srgbClr val="FF0000"/>
                  </a:solidFill>
                </a:rPr>
                <a:t> </a:t>
              </a:r>
              <a:r>
                <a:rPr kumimoji="1" lang="en-US" altLang="zh-CN" dirty="0">
                  <a:solidFill>
                    <a:srgbClr val="FF0000"/>
                  </a:solidFill>
                </a:rPr>
                <a:t>close-sourced</a:t>
              </a:r>
              <a:endParaRPr kumimoji="1" lang="zh-CN" altLang="en-US" dirty="0">
                <a:solidFill>
                  <a:srgbClr val="FF0000"/>
                </a:solidFill>
              </a:endParaRPr>
            </a:p>
          </p:txBody>
        </p:sp>
      </p:grpSp>
    </p:spTree>
    <p:extLst>
      <p:ext uri="{BB962C8B-B14F-4D97-AF65-F5344CB8AC3E}">
        <p14:creationId xmlns:p14="http://schemas.microsoft.com/office/powerpoint/2010/main" val="249581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linds(horizontal)">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0273B8-B21F-FC97-BAE4-4D22F674A1B4}"/>
              </a:ext>
            </a:extLst>
          </p:cNvPr>
          <p:cNvPicPr>
            <a:picLocks noChangeAspect="1"/>
          </p:cNvPicPr>
          <p:nvPr/>
        </p:nvPicPr>
        <p:blipFill rotWithShape="1">
          <a:blip r:embed="rId3"/>
          <a:srcRect l="-188" r="-156"/>
          <a:stretch/>
        </p:blipFill>
        <p:spPr>
          <a:xfrm>
            <a:off x="5356399" y="3596612"/>
            <a:ext cx="5997401" cy="2896263"/>
          </a:xfrm>
          <a:prstGeom prst="rect">
            <a:avLst/>
          </a:prstGeom>
        </p:spPr>
      </p:pic>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 OP</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Fusion</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361223" y="1690688"/>
            <a:ext cx="9220215" cy="4802187"/>
          </a:xfrm>
          <a:prstGeom prst="rect">
            <a:avLst/>
          </a:prstGeom>
          <a:noFill/>
        </p:spPr>
        <p:txBody>
          <a:bodyPr wrap="square">
            <a:noAutofit/>
          </a:bodyPr>
          <a:lstStyle/>
          <a:p>
            <a:pPr lvl="3">
              <a:lnSpc>
                <a:spcPct val="150000"/>
              </a:lnSpc>
            </a:pPr>
            <a:r>
              <a:rPr lang="en-US" altLang="zh-CN" sz="2200" b="1" dirty="0" err="1">
                <a:effectLst/>
              </a:rPr>
              <a:t>Opt</a:t>
            </a:r>
            <a:r>
              <a:rPr lang="zh-CN" altLang="en-US" sz="2200" b="1" dirty="0">
                <a:effectLst/>
              </a:rPr>
              <a:t> </a:t>
            </a:r>
            <a:r>
              <a:rPr lang="en-US" altLang="zh-CN" sz="2200" b="1" dirty="0">
                <a:effectLst/>
              </a:rPr>
              <a:t>1</a:t>
            </a:r>
            <a:r>
              <a:rPr lang="en-US" altLang="zh-CN" sz="2200" b="1" dirty="0"/>
              <a:t>:</a:t>
            </a:r>
            <a:r>
              <a:rPr lang="zh-CN" altLang="en-US" sz="2200" b="1" dirty="0"/>
              <a:t>  </a:t>
            </a:r>
            <a:r>
              <a:rPr lang="en-US" altLang="zh-CN" sz="2200" b="1" dirty="0">
                <a:effectLst/>
              </a:rPr>
              <a:t>OP</a:t>
            </a:r>
            <a:r>
              <a:rPr lang="zh-CN" altLang="en-US" sz="2200" b="1" dirty="0">
                <a:effectLst/>
              </a:rPr>
              <a:t> </a:t>
            </a:r>
            <a:r>
              <a:rPr lang="en-US" altLang="zh-CN" sz="2200" b="1" dirty="0">
                <a:effectLst/>
              </a:rPr>
              <a:t>Fusion</a:t>
            </a:r>
            <a:r>
              <a:rPr lang="zh-CN" altLang="en-US" sz="2200" b="1" dirty="0">
                <a:effectLst/>
              </a:rPr>
              <a:t> </a:t>
            </a:r>
            <a:r>
              <a:rPr lang="en-US" altLang="zh-CN" sz="2200" b="1" dirty="0">
                <a:effectLst/>
              </a:rPr>
              <a:t>+</a:t>
            </a:r>
            <a:r>
              <a:rPr lang="zh-CN" altLang="en-US" sz="2200" b="1" dirty="0">
                <a:effectLst/>
              </a:rPr>
              <a:t> </a:t>
            </a:r>
            <a:r>
              <a:rPr lang="en-US" altLang="zh-CN" sz="2200" b="1" dirty="0">
                <a:effectLst/>
              </a:rPr>
              <a:t>Context</a:t>
            </a:r>
            <a:r>
              <a:rPr lang="zh-CN" altLang="en-US" sz="2200" b="1" dirty="0">
                <a:effectLst/>
              </a:rPr>
              <a:t> </a:t>
            </a:r>
            <a:r>
              <a:rPr lang="en-US" altLang="zh-CN" sz="2200" b="1" dirty="0"/>
              <a:t>M</a:t>
            </a:r>
            <a:r>
              <a:rPr lang="en-US" altLang="zh-CN" sz="2200" b="1" dirty="0">
                <a:effectLst/>
              </a:rPr>
              <a:t>anagement</a:t>
            </a:r>
            <a:r>
              <a:rPr lang="zh-CN" altLang="en-US" sz="2200" b="1" dirty="0">
                <a:effectLst/>
              </a:rPr>
              <a:t> </a:t>
            </a:r>
            <a:r>
              <a:rPr lang="en-US" altLang="zh-CN" sz="2200" b="1" dirty="0">
                <a:effectLst/>
              </a:rPr>
              <a:t>+</a:t>
            </a:r>
            <a:r>
              <a:rPr lang="zh-CN" altLang="en-US" sz="2200" b="1" dirty="0">
                <a:effectLst/>
              </a:rPr>
              <a:t> </a:t>
            </a:r>
            <a:r>
              <a:rPr lang="en-US" altLang="zh-CN" sz="2200" b="1" dirty="0">
                <a:effectLst/>
              </a:rPr>
              <a:t>OP</a:t>
            </a:r>
            <a:r>
              <a:rPr lang="zh-CN" altLang="en-US" sz="2200" b="1" dirty="0">
                <a:effectLst/>
              </a:rPr>
              <a:t> </a:t>
            </a:r>
            <a:r>
              <a:rPr lang="en-US" altLang="zh-CN" sz="2200" b="1" dirty="0"/>
              <a:t>Reordering</a:t>
            </a:r>
            <a:endParaRPr lang="en-US" altLang="zh-CN" sz="2200" b="1" dirty="0">
              <a:effectLst/>
            </a:endParaRPr>
          </a:p>
          <a:p>
            <a:pPr lvl="3">
              <a:lnSpc>
                <a:spcPct val="150000"/>
              </a:lnSpc>
            </a:pPr>
            <a:endParaRPr lang="en-US" altLang="zh-CN" dirty="0">
              <a:effectLst/>
            </a:endParaRPr>
          </a:p>
          <a:p>
            <a:pPr marL="1657350" lvl="3" indent="-285750">
              <a:lnSpc>
                <a:spcPct val="150000"/>
              </a:lnSpc>
              <a:buFont typeface="Wingdings" pitchFamily="2" charset="2"/>
              <a:buChar char="Ø"/>
            </a:pPr>
            <a:r>
              <a:rPr lang="en-US" altLang="zh-CN" sz="2000" dirty="0"/>
              <a:t>Core:</a:t>
            </a:r>
            <a:r>
              <a:rPr lang="zh-CN" altLang="en-US" sz="2000" dirty="0"/>
              <a:t> </a:t>
            </a:r>
            <a:endParaRPr lang="en-US" altLang="zh-CN" sz="2000" dirty="0"/>
          </a:p>
          <a:p>
            <a:pPr marL="2057400" lvl="4" indent="-228600">
              <a:lnSpc>
                <a:spcPct val="150000"/>
              </a:lnSpc>
              <a:buFont typeface="Arial" panose="020B0604020202020204" pitchFamily="34" charset="0"/>
              <a:buChar char="•"/>
            </a:pPr>
            <a:r>
              <a:rPr lang="en-US" altLang="zh-CN" dirty="0"/>
              <a:t>Some</a:t>
            </a:r>
            <a:r>
              <a:rPr lang="zh-CN" altLang="en-US" dirty="0"/>
              <a:t> </a:t>
            </a:r>
            <a:r>
              <a:rPr lang="en-US" altLang="zh-CN" dirty="0"/>
              <a:t>OPs</a:t>
            </a:r>
            <a:r>
              <a:rPr lang="zh-CN" altLang="en-US" dirty="0"/>
              <a:t> </a:t>
            </a:r>
            <a:r>
              <a:rPr lang="en-US" altLang="zh-CN" dirty="0"/>
              <a:t>share</a:t>
            </a:r>
            <a:r>
              <a:rPr lang="zh-CN" altLang="en-US" dirty="0"/>
              <a:t> </a:t>
            </a:r>
            <a:r>
              <a:rPr lang="en-US" altLang="zh-CN" dirty="0"/>
              <a:t>the</a:t>
            </a:r>
            <a:r>
              <a:rPr lang="zh-CN" altLang="en-US" dirty="0"/>
              <a:t> </a:t>
            </a:r>
            <a:r>
              <a:rPr lang="en-US" altLang="zh-CN" dirty="0"/>
              <a:t>same</a:t>
            </a:r>
            <a:r>
              <a:rPr lang="zh-CN" altLang="en-US" dirty="0"/>
              <a:t> </a:t>
            </a:r>
            <a:r>
              <a:rPr lang="en-US" altLang="zh-CN" dirty="0"/>
              <a:t>contexts</a:t>
            </a:r>
            <a:r>
              <a:rPr lang="zh-CN" altLang="en-US" dirty="0"/>
              <a:t> </a:t>
            </a:r>
            <a:r>
              <a:rPr lang="en-US" altLang="zh-CN" dirty="0"/>
              <a:t>and</a:t>
            </a:r>
            <a:r>
              <a:rPr lang="zh-CN" altLang="en-US" dirty="0"/>
              <a:t> </a:t>
            </a:r>
            <a:r>
              <a:rPr lang="en-US" altLang="zh-CN" dirty="0"/>
              <a:t>computation</a:t>
            </a:r>
            <a:r>
              <a:rPr lang="zh-CN" altLang="en-US" dirty="0"/>
              <a:t> </a:t>
            </a:r>
            <a:r>
              <a:rPr lang="en-US" altLang="zh-CN" dirty="0"/>
              <a:t>sub-procedures</a:t>
            </a:r>
          </a:p>
          <a:p>
            <a:pPr marL="2057400" lvl="4" indent="-228600">
              <a:lnSpc>
                <a:spcPct val="150000"/>
              </a:lnSpc>
              <a:buFont typeface="Arial" panose="020B0604020202020204" pitchFamily="34" charset="0"/>
              <a:buChar char="•"/>
            </a:pPr>
            <a:r>
              <a:rPr lang="en-US" altLang="zh-CN" dirty="0"/>
              <a:t>Filters</a:t>
            </a:r>
            <a:r>
              <a:rPr lang="zh-CN" altLang="en-US" dirty="0"/>
              <a:t> </a:t>
            </a:r>
            <a:r>
              <a:rPr lang="en-US" altLang="zh-CN" dirty="0"/>
              <a:t>are</a:t>
            </a:r>
            <a:r>
              <a:rPr lang="zh-CN" altLang="en-US" dirty="0"/>
              <a:t> </a:t>
            </a:r>
            <a:r>
              <a:rPr lang="en-US" altLang="zh-CN" dirty="0"/>
              <a:t>commutative</a:t>
            </a:r>
          </a:p>
          <a:p>
            <a:pPr marL="2057400" lvl="4" indent="-228600">
              <a:lnSpc>
                <a:spcPct val="150000"/>
              </a:lnSpc>
              <a:buFont typeface="Arial" panose="020B0604020202020204" pitchFamily="34" charset="0"/>
              <a:buChar char="•"/>
            </a:pPr>
            <a:r>
              <a:rPr lang="en-US" altLang="zh-CN" dirty="0"/>
              <a:t>Fused</a:t>
            </a:r>
            <a:r>
              <a:rPr lang="zh-CN" altLang="en-US" dirty="0"/>
              <a:t> </a:t>
            </a:r>
            <a:r>
              <a:rPr lang="en-US" altLang="zh-CN" dirty="0"/>
              <a:t>OPs</a:t>
            </a:r>
            <a:r>
              <a:rPr lang="zh-CN" altLang="en-US" dirty="0"/>
              <a:t> </a:t>
            </a:r>
            <a:r>
              <a:rPr lang="en-US" altLang="zh-CN" dirty="0"/>
              <a:t>are</a:t>
            </a:r>
            <a:r>
              <a:rPr lang="zh-CN" altLang="en-US" dirty="0"/>
              <a:t> </a:t>
            </a:r>
            <a:r>
              <a:rPr lang="en-US" altLang="zh-CN" dirty="0"/>
              <a:t>time-consuming</a:t>
            </a:r>
          </a:p>
          <a:p>
            <a:pPr marL="1600200" lvl="3" indent="-228600">
              <a:lnSpc>
                <a:spcPct val="150000"/>
              </a:lnSpc>
              <a:buFont typeface="Arial" panose="020B0604020202020204" pitchFamily="34" charset="0"/>
              <a:buChar char="•"/>
            </a:pPr>
            <a:r>
              <a:rPr lang="en-US" altLang="zh-CN" sz="2000" dirty="0"/>
              <a:t>Steps</a:t>
            </a:r>
            <a:r>
              <a:rPr lang="zh-CN" altLang="en-US" sz="2000" dirty="0"/>
              <a:t>：</a:t>
            </a:r>
            <a:endParaRPr lang="en-US" altLang="zh-CN" sz="2000" dirty="0"/>
          </a:p>
          <a:p>
            <a:pPr marL="2057400" lvl="4" indent="-228600">
              <a:lnSpc>
                <a:spcPct val="150000"/>
              </a:lnSpc>
              <a:buFont typeface="Arial" panose="020B0604020202020204" pitchFamily="34" charset="0"/>
              <a:buChar char="•"/>
            </a:pPr>
            <a:r>
              <a:rPr lang="en-US" altLang="zh-CN" dirty="0"/>
              <a:t>Detect</a:t>
            </a:r>
            <a:r>
              <a:rPr lang="zh-CN" altLang="en-US" dirty="0"/>
              <a:t> </a:t>
            </a:r>
            <a:r>
              <a:rPr lang="en-US" altLang="zh-CN" dirty="0"/>
              <a:t>OP</a:t>
            </a:r>
            <a:r>
              <a:rPr lang="zh-CN" altLang="en-US" dirty="0"/>
              <a:t> </a:t>
            </a:r>
            <a:r>
              <a:rPr lang="en-US" altLang="zh-CN" dirty="0"/>
              <a:t>groups</a:t>
            </a:r>
          </a:p>
          <a:p>
            <a:pPr marL="2057400" lvl="4" indent="-228600">
              <a:lnSpc>
                <a:spcPct val="150000"/>
              </a:lnSpc>
              <a:buFont typeface="Arial" panose="020B0604020202020204" pitchFamily="34" charset="0"/>
              <a:buChar char="•"/>
            </a:pPr>
            <a:r>
              <a:rPr lang="en-US" altLang="zh-CN" dirty="0"/>
              <a:t>Identify</a:t>
            </a:r>
            <a:r>
              <a:rPr lang="zh-CN" altLang="en-US" dirty="0"/>
              <a:t> </a:t>
            </a:r>
            <a:r>
              <a:rPr lang="en-US" altLang="zh-CN" dirty="0"/>
              <a:t>fusible</a:t>
            </a:r>
            <a:r>
              <a:rPr lang="zh-CN" altLang="en-US" dirty="0"/>
              <a:t> </a:t>
            </a:r>
            <a:r>
              <a:rPr lang="en-US" altLang="zh-CN" dirty="0"/>
              <a:t>OPs</a:t>
            </a:r>
          </a:p>
          <a:p>
            <a:pPr marL="2057400" lvl="4" indent="-228600">
              <a:lnSpc>
                <a:spcPct val="150000"/>
              </a:lnSpc>
              <a:buFont typeface="Arial" panose="020B0604020202020204" pitchFamily="34" charset="0"/>
              <a:buChar char="•"/>
            </a:pPr>
            <a:r>
              <a:rPr lang="en-US" altLang="zh-CN" dirty="0"/>
              <a:t>OP</a:t>
            </a:r>
            <a:r>
              <a:rPr lang="zh-CN" altLang="en-US" dirty="0"/>
              <a:t> </a:t>
            </a:r>
            <a:r>
              <a:rPr lang="en-US" altLang="zh-CN" dirty="0"/>
              <a:t>fusion</a:t>
            </a:r>
            <a:endParaRPr lang="en-US" altLang="zh-CN" sz="1600" dirty="0"/>
          </a:p>
          <a:p>
            <a:pPr marL="2057400" lvl="4" indent="-228600">
              <a:lnSpc>
                <a:spcPct val="150000"/>
              </a:lnSpc>
              <a:buFont typeface="Arial" panose="020B0604020202020204" pitchFamily="34" charset="0"/>
              <a:buChar char="•"/>
            </a:pPr>
            <a:r>
              <a:rPr lang="en-US" altLang="zh-CN" dirty="0"/>
              <a:t>Reorder</a:t>
            </a:r>
            <a:r>
              <a:rPr lang="zh-CN" altLang="en-US" dirty="0"/>
              <a:t> </a:t>
            </a:r>
            <a:r>
              <a:rPr lang="en-US" altLang="zh-CN" dirty="0"/>
              <a:t>OPs</a:t>
            </a: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spTree>
    <p:extLst>
      <p:ext uri="{BB962C8B-B14F-4D97-AF65-F5344CB8AC3E}">
        <p14:creationId xmlns:p14="http://schemas.microsoft.com/office/powerpoint/2010/main" val="303697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blinds(horizontal)">
                                      <p:cBhvr>
                                        <p:cTn id="7" dur="500"/>
                                        <p:tgtEl>
                                          <p:spTgt spid="7">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7" end="7"/>
                                            </p:txEl>
                                          </p:spTgt>
                                        </p:tgtEl>
                                        <p:attrNameLst>
                                          <p:attrName>style.visibility</p:attrName>
                                        </p:attrNameLst>
                                      </p:cBhvr>
                                      <p:to>
                                        <p:strVal val="visible"/>
                                      </p:to>
                                    </p:set>
                                    <p:animEffect transition="in" filter="blinds(horizontal)">
                                      <p:cBhvr>
                                        <p:cTn id="10" dur="500"/>
                                        <p:tgtEl>
                                          <p:spTgt spid="7">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animEffect transition="in" filter="blinds(horizontal)">
                                      <p:cBhvr>
                                        <p:cTn id="13" dur="500"/>
                                        <p:tgtEl>
                                          <p:spTgt spid="7">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xEl>
                                              <p:pRg st="9" end="9"/>
                                            </p:txEl>
                                          </p:spTgt>
                                        </p:tgtEl>
                                        <p:attrNameLst>
                                          <p:attrName>style.visibility</p:attrName>
                                        </p:attrNameLst>
                                      </p:cBhvr>
                                      <p:to>
                                        <p:strVal val="visible"/>
                                      </p:to>
                                    </p:set>
                                    <p:animEffect transition="in" filter="blinds(horizontal)">
                                      <p:cBhvr>
                                        <p:cTn id="16" dur="500"/>
                                        <p:tgtEl>
                                          <p:spTgt spid="7">
                                            <p:txEl>
                                              <p:pRg st="9" end="9"/>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animEffect transition="in" filter="blinds(horizontal)">
                                      <p:cBhvr>
                                        <p:cTn id="19"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EAF336D-3427-B070-D734-2D484F69F6FD}"/>
              </a:ext>
            </a:extLst>
          </p:cNvPr>
          <p:cNvPicPr>
            <a:picLocks noChangeAspect="1"/>
          </p:cNvPicPr>
          <p:nvPr/>
        </p:nvPicPr>
        <p:blipFill rotWithShape="1">
          <a:blip r:embed="rId3"/>
          <a:srcRect b="3118"/>
          <a:stretch/>
        </p:blipFill>
        <p:spPr>
          <a:xfrm>
            <a:off x="6019498" y="2812407"/>
            <a:ext cx="5074050" cy="3099505"/>
          </a:xfrm>
          <a:prstGeom prst="rect">
            <a:avLst/>
          </a:prstGeom>
        </p:spPr>
      </p:pic>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 OP</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Fusion</a:t>
            </a:r>
            <a:endParaRPr kumimoji="1" lang="zh-CN" altLang="en-US" dirty="0">
              <a:latin typeface="SimHei" panose="02010609060101010101" pitchFamily="49" charset="-122"/>
              <a:ea typeface="SimHei" panose="02010609060101010101" pitchFamily="49" charset="-122"/>
              <a:cs typeface="Yuppy SC" panose="020F0603040207020204" pitchFamily="34" charset="-122"/>
            </a:endParaRPr>
          </a:p>
        </p:txBody>
      </p:sp>
      <p:sp>
        <p:nvSpPr>
          <p:cNvPr id="7" name="文本框 6"/>
          <p:cNvSpPr txBox="1"/>
          <p:nvPr/>
        </p:nvSpPr>
        <p:spPr>
          <a:xfrm>
            <a:off x="-361223" y="1690688"/>
            <a:ext cx="9422096" cy="4802187"/>
          </a:xfrm>
          <a:prstGeom prst="rect">
            <a:avLst/>
          </a:prstGeom>
          <a:noFill/>
        </p:spPr>
        <p:txBody>
          <a:bodyPr wrap="square">
            <a:noAutofit/>
          </a:bodyPr>
          <a:lstStyle/>
          <a:p>
            <a:pPr lvl="3">
              <a:lnSpc>
                <a:spcPct val="150000"/>
              </a:lnSpc>
            </a:pPr>
            <a:r>
              <a:rPr lang="en-US" altLang="zh-CN" sz="2200" b="1" dirty="0" err="1">
                <a:effectLst/>
              </a:rPr>
              <a:t>Opt</a:t>
            </a:r>
            <a:r>
              <a:rPr lang="zh-CN" altLang="en-US" sz="2200" b="1" dirty="0">
                <a:effectLst/>
              </a:rPr>
              <a:t> </a:t>
            </a:r>
            <a:r>
              <a:rPr lang="en-US" altLang="zh-CN" sz="2200" b="1" dirty="0">
                <a:effectLst/>
              </a:rPr>
              <a:t>1</a:t>
            </a:r>
            <a:r>
              <a:rPr lang="en-US" altLang="zh-CN" sz="2200" b="1" dirty="0"/>
              <a:t>:</a:t>
            </a:r>
            <a:r>
              <a:rPr lang="zh-CN" altLang="en-US" sz="2200" b="1" dirty="0"/>
              <a:t>  </a:t>
            </a:r>
            <a:r>
              <a:rPr lang="en-US" altLang="zh-CN" sz="2200" b="1" dirty="0">
                <a:effectLst/>
              </a:rPr>
              <a:t>OP</a:t>
            </a:r>
            <a:r>
              <a:rPr lang="zh-CN" altLang="en-US" sz="2200" b="1" dirty="0">
                <a:effectLst/>
              </a:rPr>
              <a:t> </a:t>
            </a:r>
            <a:r>
              <a:rPr lang="en-US" altLang="zh-CN" sz="2200" b="1" dirty="0">
                <a:effectLst/>
              </a:rPr>
              <a:t>Fusion</a:t>
            </a:r>
            <a:r>
              <a:rPr lang="zh-CN" altLang="en-US" sz="2200" b="1" dirty="0">
                <a:effectLst/>
              </a:rPr>
              <a:t> </a:t>
            </a:r>
            <a:r>
              <a:rPr lang="en-US" altLang="zh-CN" sz="2200" b="1" dirty="0">
                <a:effectLst/>
              </a:rPr>
              <a:t>+</a:t>
            </a:r>
            <a:r>
              <a:rPr lang="zh-CN" altLang="en-US" sz="2200" b="1" dirty="0">
                <a:effectLst/>
              </a:rPr>
              <a:t> </a:t>
            </a:r>
            <a:r>
              <a:rPr lang="en-US" altLang="zh-CN" sz="2200" b="1" dirty="0">
                <a:effectLst/>
              </a:rPr>
              <a:t>Context</a:t>
            </a:r>
            <a:r>
              <a:rPr lang="zh-CN" altLang="en-US" sz="2200" b="1" dirty="0">
                <a:effectLst/>
              </a:rPr>
              <a:t> </a:t>
            </a:r>
            <a:r>
              <a:rPr lang="en-US" altLang="zh-CN" sz="2200" b="1" dirty="0"/>
              <a:t>M</a:t>
            </a:r>
            <a:r>
              <a:rPr lang="en-US" altLang="zh-CN" sz="2200" b="1" dirty="0">
                <a:effectLst/>
              </a:rPr>
              <a:t>anagement</a:t>
            </a:r>
            <a:r>
              <a:rPr lang="zh-CN" altLang="en-US" sz="2200" b="1" dirty="0">
                <a:effectLst/>
              </a:rPr>
              <a:t> </a:t>
            </a:r>
            <a:r>
              <a:rPr lang="en-US" altLang="zh-CN" sz="2200" b="1" dirty="0">
                <a:effectLst/>
              </a:rPr>
              <a:t>+</a:t>
            </a:r>
            <a:r>
              <a:rPr lang="zh-CN" altLang="en-US" sz="2200" b="1" dirty="0">
                <a:effectLst/>
              </a:rPr>
              <a:t> </a:t>
            </a:r>
            <a:r>
              <a:rPr lang="en-US" altLang="zh-CN" sz="2200" b="1" dirty="0">
                <a:effectLst/>
              </a:rPr>
              <a:t>OP</a:t>
            </a:r>
            <a:r>
              <a:rPr lang="zh-CN" altLang="en-US" sz="2200" b="1" dirty="0">
                <a:effectLst/>
              </a:rPr>
              <a:t> </a:t>
            </a:r>
            <a:r>
              <a:rPr lang="en-US" altLang="zh-CN" sz="2200" b="1" dirty="0"/>
              <a:t>Reordering</a:t>
            </a:r>
            <a:endParaRPr lang="en-US" altLang="zh-CN" sz="2200" b="1" dirty="0">
              <a:effectLst/>
            </a:endParaRPr>
          </a:p>
          <a:p>
            <a:pPr lvl="3">
              <a:lnSpc>
                <a:spcPct val="150000"/>
              </a:lnSpc>
            </a:pPr>
            <a:endParaRPr lang="en-US" altLang="zh-CN" dirty="0"/>
          </a:p>
          <a:p>
            <a:pPr lvl="4">
              <a:lnSpc>
                <a:spcPct val="150000"/>
              </a:lnSpc>
            </a:pPr>
            <a:endParaRPr lang="en-US" altLang="zh-CN" sz="1600" dirty="0"/>
          </a:p>
          <a:p>
            <a:pPr marL="1657350" lvl="3" indent="-285750">
              <a:lnSpc>
                <a:spcPct val="150000"/>
              </a:lnSpc>
              <a:buFont typeface="Wingdings" pitchFamily="2" charset="2"/>
              <a:buChar char="Ø"/>
            </a:pPr>
            <a:r>
              <a:rPr lang="en-US" altLang="zh-CN" sz="2000" dirty="0"/>
              <a:t>End-2-end</a:t>
            </a:r>
            <a:r>
              <a:rPr lang="zh-CN" altLang="en-US" sz="2000" dirty="0"/>
              <a:t> </a:t>
            </a:r>
            <a:r>
              <a:rPr lang="en-US" altLang="zh-CN" sz="2000" dirty="0"/>
              <a:t>performance</a:t>
            </a:r>
            <a:r>
              <a:rPr lang="zh-CN" altLang="en-US" sz="2000" dirty="0"/>
              <a:t> </a:t>
            </a:r>
            <a:r>
              <a:rPr lang="en-US" altLang="zh-CN" sz="2000" dirty="0"/>
              <a:t>comparison</a:t>
            </a:r>
          </a:p>
          <a:p>
            <a:pPr marL="2114550" lvl="4" indent="-285750">
              <a:lnSpc>
                <a:spcPct val="150000"/>
              </a:lnSpc>
              <a:buFont typeface="Arial" panose="020B0604020202020204" pitchFamily="34" charset="0"/>
              <a:buChar char="•"/>
            </a:pPr>
            <a:r>
              <a:rPr lang="en-US" altLang="zh-CN" dirty="0"/>
              <a:t>14</a:t>
            </a:r>
            <a:r>
              <a:rPr lang="zh-CN" altLang="en-US" dirty="0"/>
              <a:t> </a:t>
            </a:r>
            <a:r>
              <a:rPr lang="en-US" altLang="zh-CN" dirty="0"/>
              <a:t>OPs</a:t>
            </a:r>
            <a:r>
              <a:rPr lang="zh-CN" altLang="en-US" dirty="0"/>
              <a:t> </a:t>
            </a:r>
            <a:r>
              <a:rPr lang="en-US" altLang="zh-CN" dirty="0"/>
              <a:t>(5</a:t>
            </a:r>
            <a:r>
              <a:rPr lang="zh-CN" altLang="en-US" dirty="0"/>
              <a:t> </a:t>
            </a:r>
            <a:r>
              <a:rPr lang="en-US" altLang="zh-CN" dirty="0"/>
              <a:t>Fusible</a:t>
            </a:r>
            <a:r>
              <a:rPr lang="zh-CN" altLang="en-US" dirty="0"/>
              <a:t> </a:t>
            </a:r>
            <a:r>
              <a:rPr lang="en-US" altLang="zh-CN" dirty="0"/>
              <a:t>OPs)</a:t>
            </a:r>
            <a:endParaRPr lang="en-US" altLang="zh-CN" sz="2000" dirty="0"/>
          </a:p>
          <a:p>
            <a:pPr marL="1600200" lvl="3" indent="-228600">
              <a:lnSpc>
                <a:spcPct val="150000"/>
              </a:lnSpc>
              <a:buFont typeface="Arial" panose="020B0604020202020204" pitchFamily="34" charset="0"/>
              <a:buChar char="•"/>
            </a:pPr>
            <a:endParaRPr lang="en-US" altLang="zh-CN" sz="1600" dirty="0"/>
          </a:p>
          <a:p>
            <a:pPr marL="2057400" lvl="4"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spTree>
    <p:extLst>
      <p:ext uri="{BB962C8B-B14F-4D97-AF65-F5344CB8AC3E}">
        <p14:creationId xmlns:p14="http://schemas.microsoft.com/office/powerpoint/2010/main" val="2475882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 Parallelization</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234474" y="1969770"/>
            <a:ext cx="5551289" cy="4523105"/>
          </a:xfrm>
          <a:prstGeom prst="rect">
            <a:avLst/>
          </a:prstGeom>
          <a:noFill/>
        </p:spPr>
        <p:txBody>
          <a:bodyPr wrap="square">
            <a:noAutofit/>
          </a:bodyPr>
          <a:lstStyle/>
          <a:p>
            <a:pPr lvl="3">
              <a:lnSpc>
                <a:spcPct val="150000"/>
              </a:lnSpc>
            </a:pPr>
            <a:r>
              <a:rPr lang="en-US" altLang="zh-CN" sz="2200" b="1" dirty="0" err="1">
                <a:effectLst/>
              </a:rPr>
              <a:t>Opt</a:t>
            </a:r>
            <a:r>
              <a:rPr lang="zh-CN" altLang="en-US" sz="2200" b="1" dirty="0">
                <a:effectLst/>
              </a:rPr>
              <a:t> </a:t>
            </a:r>
            <a:r>
              <a:rPr lang="en-US" altLang="zh-CN" sz="2200" b="1" dirty="0"/>
              <a:t>2:</a:t>
            </a:r>
            <a:r>
              <a:rPr lang="zh-CN" altLang="en-US" sz="2200" b="1" dirty="0"/>
              <a:t> </a:t>
            </a:r>
            <a:r>
              <a:rPr lang="en-US" altLang="zh-CN" sz="2200" b="1" dirty="0"/>
              <a:t>Parallel</a:t>
            </a:r>
            <a:r>
              <a:rPr lang="zh-CN" altLang="en-US" sz="2200" b="1" dirty="0"/>
              <a:t> </a:t>
            </a:r>
            <a:r>
              <a:rPr lang="en-US" altLang="zh-CN" sz="2200" b="1" dirty="0"/>
              <a:t>Processing</a:t>
            </a:r>
            <a:endParaRPr lang="en-US" altLang="zh-CN" sz="2200" b="1" dirty="0">
              <a:effectLst/>
            </a:endParaRPr>
          </a:p>
          <a:p>
            <a:pPr lvl="3">
              <a:lnSpc>
                <a:spcPct val="150000"/>
              </a:lnSpc>
            </a:pPr>
            <a:endParaRPr lang="en-US" altLang="zh-CN" dirty="0">
              <a:effectLst/>
            </a:endParaRPr>
          </a:p>
          <a:p>
            <a:pPr marL="1657350" lvl="3" indent="-285750">
              <a:lnSpc>
                <a:spcPct val="150000"/>
              </a:lnSpc>
              <a:buFont typeface="Wingdings" pitchFamily="2" charset="2"/>
              <a:buChar char="Ø"/>
            </a:pPr>
            <a:r>
              <a:rPr lang="en-US" altLang="zh-CN" sz="2000" dirty="0"/>
              <a:t>Multi-core</a:t>
            </a:r>
            <a:r>
              <a:rPr lang="zh-CN" altLang="en-US" sz="2000" dirty="0"/>
              <a:t> </a:t>
            </a:r>
            <a:r>
              <a:rPr lang="en-US" altLang="zh-CN" sz="2000" dirty="0"/>
              <a:t>multi-node</a:t>
            </a:r>
          </a:p>
          <a:p>
            <a:pPr marL="1657350" lvl="3" indent="-285750">
              <a:lnSpc>
                <a:spcPct val="150000"/>
              </a:lnSpc>
              <a:buFont typeface="Wingdings" pitchFamily="2" charset="2"/>
              <a:buChar char="Ø"/>
            </a:pPr>
            <a:r>
              <a:rPr lang="en-US" altLang="zh-CN" sz="2000" dirty="0"/>
              <a:t>Based</a:t>
            </a:r>
            <a:r>
              <a:rPr lang="zh-CN" altLang="en-US" sz="2000" dirty="0"/>
              <a:t> </a:t>
            </a:r>
            <a:r>
              <a:rPr lang="en-US" altLang="zh-CN" sz="2000" dirty="0"/>
              <a:t>on</a:t>
            </a:r>
            <a:r>
              <a:rPr lang="zh-CN" altLang="en-US" sz="2000" dirty="0"/>
              <a:t> </a:t>
            </a:r>
            <a:r>
              <a:rPr lang="en-US" altLang="zh-CN" sz="2000" dirty="0"/>
              <a:t>Ray</a:t>
            </a:r>
          </a:p>
          <a:p>
            <a:pPr marL="1657350" lvl="3" indent="-285750">
              <a:lnSpc>
                <a:spcPct val="150000"/>
              </a:lnSpc>
              <a:buFont typeface="Wingdings" pitchFamily="2" charset="2"/>
              <a:buChar char="Ø"/>
            </a:pPr>
            <a:endParaRPr lang="en-US" altLang="zh-CN" sz="2000" dirty="0"/>
          </a:p>
          <a:p>
            <a:pPr marL="1657350" lvl="3" indent="-285750">
              <a:lnSpc>
                <a:spcPct val="150000"/>
              </a:lnSpc>
              <a:buFont typeface="Wingdings" pitchFamily="2" charset="2"/>
              <a:buChar char="Ø"/>
            </a:pPr>
            <a:r>
              <a:rPr lang="en-US" altLang="zh-CN" sz="2000" dirty="0"/>
              <a:t>Systematic</a:t>
            </a:r>
            <a:r>
              <a:rPr lang="zh-CN" altLang="en-US" sz="2000" dirty="0"/>
              <a:t> </a:t>
            </a:r>
            <a:r>
              <a:rPr lang="en-US" altLang="zh-CN" sz="2000" dirty="0"/>
              <a:t>scalability</a:t>
            </a:r>
          </a:p>
          <a:p>
            <a:pPr marL="1600200" lvl="3" indent="-228600">
              <a:lnSpc>
                <a:spcPct val="150000"/>
              </a:lnSpc>
              <a:buFont typeface="Arial" panose="020B0604020202020204" pitchFamily="34" charset="0"/>
              <a:buChar char="•"/>
            </a:pPr>
            <a:endParaRPr lang="en-US" altLang="zh-CN"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pic>
        <p:nvPicPr>
          <p:cNvPr id="3" name="图片 2">
            <a:extLst>
              <a:ext uri="{FF2B5EF4-FFF2-40B4-BE49-F238E27FC236}">
                <a16:creationId xmlns:a16="http://schemas.microsoft.com/office/drawing/2014/main" id="{685AC8B7-6F52-99EF-CD29-72F9AB155E4A}"/>
              </a:ext>
            </a:extLst>
          </p:cNvPr>
          <p:cNvPicPr>
            <a:picLocks noChangeAspect="1"/>
          </p:cNvPicPr>
          <p:nvPr/>
        </p:nvPicPr>
        <p:blipFill>
          <a:blip r:embed="rId3"/>
          <a:stretch>
            <a:fillRect/>
          </a:stretch>
        </p:blipFill>
        <p:spPr>
          <a:xfrm>
            <a:off x="5415649" y="2053296"/>
            <a:ext cx="4944534" cy="3594219"/>
          </a:xfrm>
          <a:prstGeom prst="rect">
            <a:avLst/>
          </a:prstGeom>
        </p:spPr>
      </p:pic>
    </p:spTree>
    <p:extLst>
      <p:ext uri="{BB962C8B-B14F-4D97-AF65-F5344CB8AC3E}">
        <p14:creationId xmlns:p14="http://schemas.microsoft.com/office/powerpoint/2010/main" val="1790181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System</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Optimization: Parallelization</a:t>
            </a:r>
            <a:endParaRPr kumimoji="1" lang="zh-CN" altLang="en-US" dirty="0">
              <a:latin typeface="SimHei" panose="02010609060101010101" pitchFamily="49" charset="-122"/>
              <a:ea typeface="SimHei" panose="02010609060101010101" pitchFamily="49" charset="-122"/>
              <a:cs typeface="Yuppy SC" panose="020F0603040207020204" pitchFamily="34" charset="-122"/>
            </a:endParaRPr>
          </a:p>
        </p:txBody>
      </p:sp>
      <p:pic>
        <p:nvPicPr>
          <p:cNvPr id="4" name="Picture 2" descr="image">
            <a:extLst>
              <a:ext uri="{FF2B5EF4-FFF2-40B4-BE49-F238E27FC236}">
                <a16:creationId xmlns:a16="http://schemas.microsoft.com/office/drawing/2014/main" id="{0D842081-0A94-3C14-49DE-56CF7B33C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029" y="1604867"/>
            <a:ext cx="4971738" cy="488800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9A71EF5-0881-72D9-B456-610AEE5A913A}"/>
              </a:ext>
            </a:extLst>
          </p:cNvPr>
          <p:cNvSpPr txBox="1"/>
          <p:nvPr/>
        </p:nvSpPr>
        <p:spPr>
          <a:xfrm>
            <a:off x="-234474" y="1969770"/>
            <a:ext cx="6359252" cy="4523105"/>
          </a:xfrm>
          <a:prstGeom prst="rect">
            <a:avLst/>
          </a:prstGeom>
          <a:noFill/>
        </p:spPr>
        <p:txBody>
          <a:bodyPr wrap="square">
            <a:noAutofit/>
          </a:bodyPr>
          <a:lstStyle/>
          <a:p>
            <a:pPr lvl="3">
              <a:lnSpc>
                <a:spcPct val="150000"/>
              </a:lnSpc>
            </a:pPr>
            <a:r>
              <a:rPr lang="en-US" altLang="zh-CN" sz="2200" b="1" dirty="0" err="1">
                <a:effectLst/>
              </a:rPr>
              <a:t>Opt</a:t>
            </a:r>
            <a:r>
              <a:rPr lang="zh-CN" altLang="en-US" sz="2200" b="1" dirty="0">
                <a:effectLst/>
              </a:rPr>
              <a:t> </a:t>
            </a:r>
            <a:r>
              <a:rPr lang="en-US" altLang="zh-CN" sz="2200" b="1" dirty="0"/>
              <a:t>2:</a:t>
            </a:r>
            <a:r>
              <a:rPr lang="zh-CN" altLang="en-US" sz="2200" b="1" dirty="0"/>
              <a:t> </a:t>
            </a:r>
            <a:r>
              <a:rPr lang="en-US" altLang="zh-CN" sz="2200" b="1" dirty="0"/>
              <a:t>Parallel</a:t>
            </a:r>
            <a:r>
              <a:rPr lang="zh-CN" altLang="en-US" sz="2200" b="1" dirty="0"/>
              <a:t> </a:t>
            </a:r>
            <a:r>
              <a:rPr lang="en-US" altLang="zh-CN" sz="2200" b="1" dirty="0"/>
              <a:t>Processing</a:t>
            </a:r>
            <a:endParaRPr lang="en-US" altLang="zh-CN" sz="2200" b="1" dirty="0">
              <a:effectLst/>
            </a:endParaRPr>
          </a:p>
          <a:p>
            <a:pPr lvl="3">
              <a:lnSpc>
                <a:spcPct val="150000"/>
              </a:lnSpc>
            </a:pPr>
            <a:endParaRPr lang="en-US" altLang="zh-CN" dirty="0">
              <a:effectLst/>
            </a:endParaRPr>
          </a:p>
          <a:p>
            <a:pPr marL="1657350" lvl="3" indent="-285750">
              <a:lnSpc>
                <a:spcPct val="150000"/>
              </a:lnSpc>
              <a:buFont typeface="Wingdings" pitchFamily="2" charset="2"/>
              <a:buChar char="Ø"/>
            </a:pPr>
            <a:r>
              <a:rPr lang="en-US" altLang="zh-CN" sz="2000" dirty="0"/>
              <a:t>Utilize</a:t>
            </a:r>
            <a:r>
              <a:rPr lang="zh-CN" altLang="en-US" sz="2000" dirty="0"/>
              <a:t> </a:t>
            </a:r>
            <a:r>
              <a:rPr lang="en-US" altLang="zh-CN" sz="2000" dirty="0"/>
              <a:t>CUDA</a:t>
            </a:r>
            <a:r>
              <a:rPr lang="zh-CN" altLang="en-US" sz="2000" dirty="0"/>
              <a:t> </a:t>
            </a:r>
            <a:r>
              <a:rPr lang="en-US" altLang="zh-CN" sz="2000" dirty="0"/>
              <a:t>for</a:t>
            </a:r>
            <a:r>
              <a:rPr lang="zh-CN" altLang="en-US" sz="2000" dirty="0"/>
              <a:t> </a:t>
            </a:r>
            <a:r>
              <a:rPr lang="en-US" altLang="zh-CN" sz="2000" dirty="0"/>
              <a:t>model-based</a:t>
            </a:r>
            <a:r>
              <a:rPr lang="zh-CN" altLang="en-US" sz="2000" dirty="0"/>
              <a:t> </a:t>
            </a:r>
            <a:r>
              <a:rPr lang="en-US" altLang="zh-CN" sz="2000" dirty="0"/>
              <a:t>OPs</a:t>
            </a:r>
          </a:p>
          <a:p>
            <a:pPr marL="1657350" lvl="3" indent="-285750">
              <a:lnSpc>
                <a:spcPct val="150000"/>
              </a:lnSpc>
              <a:buFont typeface="Wingdings" pitchFamily="2" charset="2"/>
              <a:buChar char="Ø"/>
            </a:pPr>
            <a:endParaRPr lang="en-US" altLang="zh-CN" sz="2000" dirty="0"/>
          </a:p>
          <a:p>
            <a:pPr marL="1657350" lvl="3" indent="-285750">
              <a:lnSpc>
                <a:spcPct val="150000"/>
              </a:lnSpc>
              <a:buFont typeface="Wingdings" pitchFamily="2" charset="2"/>
              <a:buChar char="Ø"/>
            </a:pPr>
            <a:r>
              <a:rPr lang="en-US" altLang="zh-CN" sz="2000" dirty="0">
                <a:effectLst/>
              </a:rPr>
              <a:t>On-cloud</a:t>
            </a:r>
            <a:r>
              <a:rPr lang="zh-CN" altLang="en-US" sz="2000" dirty="0">
                <a:effectLst/>
              </a:rPr>
              <a:t> </a:t>
            </a:r>
            <a:r>
              <a:rPr lang="en-US" altLang="zh-CN" sz="2000" dirty="0">
                <a:effectLst/>
              </a:rPr>
              <a:t>distributed</a:t>
            </a:r>
            <a:r>
              <a:rPr lang="zh-CN" altLang="en-US" sz="2000" dirty="0">
                <a:effectLst/>
              </a:rPr>
              <a:t> </a:t>
            </a:r>
            <a:r>
              <a:rPr lang="en-US" altLang="zh-CN" sz="2000" dirty="0">
                <a:effectLst/>
              </a:rPr>
              <a:t>processing:</a:t>
            </a:r>
          </a:p>
          <a:p>
            <a:pPr marL="2057400" lvl="4" indent="-228600">
              <a:lnSpc>
                <a:spcPct val="150000"/>
              </a:lnSpc>
              <a:buFont typeface="Arial" panose="020B0604020202020204" pitchFamily="34" charset="0"/>
              <a:buChar char="•"/>
            </a:pPr>
            <a:r>
              <a:rPr lang="en-US" altLang="zh-CN" sz="2000" dirty="0">
                <a:effectLst/>
              </a:rPr>
              <a:t>Alibaba</a:t>
            </a:r>
            <a:r>
              <a:rPr lang="zh-CN" altLang="en-US" sz="2000" dirty="0">
                <a:effectLst/>
              </a:rPr>
              <a:t> </a:t>
            </a:r>
            <a:r>
              <a:rPr lang="en-US" altLang="zh-CN" sz="2000" dirty="0">
                <a:effectLst/>
              </a:rPr>
              <a:t>Cloud</a:t>
            </a:r>
            <a:r>
              <a:rPr lang="zh-CN" altLang="en-US" sz="2000" dirty="0">
                <a:effectLst/>
              </a:rPr>
              <a:t> </a:t>
            </a:r>
            <a:r>
              <a:rPr lang="en-US" altLang="zh-CN" sz="2000" dirty="0">
                <a:effectLst/>
              </a:rPr>
              <a:t>PAI-Designer</a:t>
            </a:r>
            <a:endParaRPr lang="en-US" altLang="zh-CN" sz="2000" dirty="0"/>
          </a:p>
          <a:p>
            <a:pPr marL="2057400" lvl="4" indent="-228600">
              <a:lnSpc>
                <a:spcPct val="150000"/>
              </a:lnSpc>
              <a:buFont typeface="Arial" panose="020B0604020202020204" pitchFamily="34" charset="0"/>
              <a:buChar char="•"/>
            </a:pPr>
            <a:r>
              <a:rPr lang="en-US" altLang="zh-CN" sz="2000" dirty="0"/>
              <a:t>Alibaba</a:t>
            </a:r>
            <a:r>
              <a:rPr lang="zh-CN" altLang="en-US" sz="2000" dirty="0"/>
              <a:t> </a:t>
            </a:r>
            <a:r>
              <a:rPr lang="en-US" altLang="zh-CN" sz="2000" dirty="0"/>
              <a:t>Cloud</a:t>
            </a:r>
            <a:r>
              <a:rPr lang="zh-CN" altLang="en-US" sz="2000" dirty="0"/>
              <a:t> </a:t>
            </a:r>
            <a:r>
              <a:rPr lang="en-US" altLang="zh-CN" sz="2000" dirty="0"/>
              <a:t>PAI-DLC/DSW</a:t>
            </a:r>
          </a:p>
          <a:p>
            <a:pPr marL="1600200" lvl="3" indent="-228600">
              <a:lnSpc>
                <a:spcPct val="150000"/>
              </a:lnSpc>
              <a:buFont typeface="Arial" panose="020B0604020202020204" pitchFamily="34" charset="0"/>
              <a:buChar char="•"/>
            </a:pPr>
            <a:endParaRPr lang="en-US" altLang="zh-CN"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spTree>
    <p:extLst>
      <p:ext uri="{BB962C8B-B14F-4D97-AF65-F5344CB8AC3E}">
        <p14:creationId xmlns:p14="http://schemas.microsoft.com/office/powerpoint/2010/main" val="169630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 Beyond</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the</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Paper</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719073" y="1690688"/>
            <a:ext cx="12460089" cy="4523105"/>
          </a:xfrm>
          <a:prstGeom prst="rect">
            <a:avLst/>
          </a:prstGeom>
          <a:noFill/>
        </p:spPr>
        <p:txBody>
          <a:bodyPr wrap="square">
            <a:noAutofit/>
          </a:bodyPr>
          <a:lstStyle/>
          <a:p>
            <a:pPr marL="1714500" lvl="3" indent="-342900">
              <a:lnSpc>
                <a:spcPct val="150000"/>
              </a:lnSpc>
              <a:buFont typeface="Wingdings" pitchFamily="2" charset="2"/>
              <a:buChar char="Ø"/>
            </a:pPr>
            <a:r>
              <a:rPr lang="en-US" altLang="zh-CN" sz="2000" dirty="0"/>
              <a:t>From</a:t>
            </a:r>
            <a:r>
              <a:rPr lang="zh-CN" altLang="en-US" sz="2000" dirty="0"/>
              <a:t> </a:t>
            </a:r>
            <a:r>
              <a:rPr lang="en-US" altLang="zh-CN" sz="2000" dirty="0"/>
              <a:t>Text</a:t>
            </a:r>
            <a:r>
              <a:rPr lang="zh-CN" altLang="en-US" sz="2000" dirty="0"/>
              <a:t> </a:t>
            </a:r>
            <a:r>
              <a:rPr lang="en-US" altLang="zh-CN" sz="2000" dirty="0"/>
              <a:t>to</a:t>
            </a:r>
            <a:r>
              <a:rPr lang="zh-CN" altLang="en-US" sz="2000" dirty="0"/>
              <a:t> </a:t>
            </a:r>
            <a:r>
              <a:rPr lang="en-US" altLang="zh-CN" sz="2000" dirty="0"/>
              <a:t>Multimodal</a:t>
            </a:r>
            <a:endParaRPr lang="en-US" altLang="zh-CN" dirty="0"/>
          </a:p>
          <a:p>
            <a:pPr marL="2057400" lvl="4" indent="-228600">
              <a:lnSpc>
                <a:spcPct val="150000"/>
              </a:lnSpc>
              <a:buFont typeface="Arial" panose="020B0604020202020204" pitchFamily="34" charset="0"/>
              <a:buChar char="•"/>
            </a:pPr>
            <a:r>
              <a:rPr lang="en-US" altLang="zh-CN" dirty="0">
                <a:effectLst/>
              </a:rPr>
              <a:t>Modalities:</a:t>
            </a:r>
            <a:r>
              <a:rPr lang="zh-CN" altLang="en-US" dirty="0">
                <a:effectLst/>
              </a:rPr>
              <a:t> </a:t>
            </a:r>
            <a:r>
              <a:rPr lang="en-US" altLang="zh-CN" dirty="0">
                <a:effectLst/>
              </a:rPr>
              <a:t>images,</a:t>
            </a:r>
            <a:r>
              <a:rPr lang="zh-CN" altLang="en-US" dirty="0">
                <a:effectLst/>
              </a:rPr>
              <a:t> </a:t>
            </a:r>
            <a:r>
              <a:rPr lang="en-US" altLang="zh-CN" dirty="0">
                <a:effectLst/>
              </a:rPr>
              <a:t>audios,</a:t>
            </a:r>
            <a:r>
              <a:rPr lang="zh-CN" altLang="en-US" dirty="0">
                <a:effectLst/>
              </a:rPr>
              <a:t> </a:t>
            </a:r>
            <a:r>
              <a:rPr lang="en-US" altLang="zh-CN" dirty="0">
                <a:effectLst/>
              </a:rPr>
              <a:t>videos,</a:t>
            </a:r>
            <a:r>
              <a:rPr lang="zh-CN" altLang="en-US" dirty="0">
                <a:effectLst/>
              </a:rPr>
              <a:t> </a:t>
            </a:r>
            <a:r>
              <a:rPr lang="en-US" altLang="zh-CN" dirty="0">
                <a:effectLst/>
              </a:rPr>
              <a:t>……</a:t>
            </a:r>
          </a:p>
          <a:p>
            <a:pPr marL="2057400" lvl="4" indent="-228600">
              <a:lnSpc>
                <a:spcPct val="150000"/>
              </a:lnSpc>
              <a:buFont typeface="Arial" panose="020B0604020202020204" pitchFamily="34" charset="0"/>
              <a:buChar char="•"/>
            </a:pPr>
            <a:r>
              <a:rPr lang="en-US" altLang="zh-CN" dirty="0"/>
              <a:t>Datasets:</a:t>
            </a:r>
            <a:r>
              <a:rPr lang="zh-CN" altLang="en-US" dirty="0"/>
              <a:t> </a:t>
            </a:r>
            <a:r>
              <a:rPr lang="en-US" altLang="zh-CN" dirty="0"/>
              <a:t>MMC4,</a:t>
            </a:r>
            <a:r>
              <a:rPr lang="zh-CN" altLang="en-US" dirty="0"/>
              <a:t> </a:t>
            </a:r>
            <a:r>
              <a:rPr lang="en-US" altLang="zh-CN" dirty="0" err="1"/>
              <a:t>WavCaps</a:t>
            </a:r>
            <a:r>
              <a:rPr lang="en-US" altLang="zh-CN" dirty="0"/>
              <a:t>,</a:t>
            </a:r>
            <a:r>
              <a:rPr lang="zh-CN" altLang="en-US" dirty="0"/>
              <a:t> </a:t>
            </a:r>
            <a:r>
              <a:rPr lang="en-US" altLang="zh-CN" dirty="0"/>
              <a:t>MSR-VTT,</a:t>
            </a:r>
            <a:r>
              <a:rPr lang="zh-CN" altLang="en-US" dirty="0"/>
              <a:t> </a:t>
            </a:r>
            <a:r>
              <a:rPr lang="en-US" altLang="zh-CN" dirty="0"/>
              <a:t>…… </a:t>
            </a:r>
          </a:p>
          <a:p>
            <a:pPr marL="2057400" lvl="4" indent="-228600">
              <a:lnSpc>
                <a:spcPct val="150000"/>
              </a:lnSpc>
              <a:buFont typeface="Arial" panose="020B0604020202020204" pitchFamily="34" charset="0"/>
              <a:buChar char="•"/>
            </a:pPr>
            <a:r>
              <a:rPr lang="en-US" altLang="zh-CN" dirty="0"/>
              <a:t>MLLMs:</a:t>
            </a:r>
            <a:r>
              <a:rPr lang="zh-CN" altLang="en-US" dirty="0"/>
              <a:t> </a:t>
            </a:r>
            <a:r>
              <a:rPr lang="en-US" altLang="zh-CN" dirty="0" err="1"/>
              <a:t>LLaVA</a:t>
            </a:r>
            <a:r>
              <a:rPr lang="en-US" altLang="zh-CN" dirty="0"/>
              <a:t>-like,</a:t>
            </a:r>
            <a:r>
              <a:rPr lang="zh-CN" altLang="en-US" dirty="0"/>
              <a:t> </a:t>
            </a:r>
            <a:r>
              <a:rPr lang="en-US" altLang="zh-CN" dirty="0"/>
              <a:t>Sora-like……</a:t>
            </a:r>
          </a:p>
          <a:p>
            <a:pPr marL="2057400" lvl="4" indent="-228600">
              <a:lnSpc>
                <a:spcPct val="150000"/>
              </a:lnSpc>
              <a:buFont typeface="Arial" panose="020B0604020202020204" pitchFamily="34" charset="0"/>
              <a:buChar char="•"/>
            </a:pPr>
            <a:r>
              <a:rPr lang="en-US" altLang="zh-CN" dirty="0"/>
              <a:t>More</a:t>
            </a:r>
            <a:r>
              <a:rPr lang="zh-CN" altLang="en-US" dirty="0"/>
              <a:t> </a:t>
            </a:r>
            <a:r>
              <a:rPr lang="en-US" altLang="zh-CN" dirty="0"/>
              <a:t>details</a:t>
            </a:r>
            <a:r>
              <a:rPr lang="zh-CN" altLang="en-US" dirty="0"/>
              <a:t> </a:t>
            </a:r>
            <a:r>
              <a:rPr lang="en-US" altLang="zh-CN" dirty="0"/>
              <a:t>in</a:t>
            </a:r>
            <a:r>
              <a:rPr lang="zh-CN" altLang="en-US" dirty="0"/>
              <a:t> </a:t>
            </a:r>
            <a:r>
              <a:rPr lang="en-US" altLang="zh-CN" dirty="0"/>
              <a:t>our</a:t>
            </a:r>
            <a:r>
              <a:rPr lang="zh-CN" altLang="en-US" dirty="0"/>
              <a:t> </a:t>
            </a:r>
            <a:r>
              <a:rPr lang="en-US" altLang="zh-CN" dirty="0"/>
              <a:t>oncoming</a:t>
            </a:r>
            <a:r>
              <a:rPr lang="zh-CN" altLang="en-US" dirty="0"/>
              <a:t> </a:t>
            </a:r>
            <a:r>
              <a:rPr lang="en-US" altLang="zh-CN" dirty="0"/>
              <a:t>tutorial</a:t>
            </a:r>
          </a:p>
          <a:p>
            <a:pPr marL="2057400" lvl="4" indent="-228600">
              <a:lnSpc>
                <a:spcPct val="150000"/>
              </a:lnSpc>
              <a:buFont typeface="Arial" panose="020B0604020202020204" pitchFamily="34" charset="0"/>
              <a:buChar char="•"/>
            </a:pPr>
            <a:endParaRPr lang="en-US" altLang="zh-CN" dirty="0"/>
          </a:p>
          <a:p>
            <a:pPr marL="1714500" lvl="3" indent="-342900">
              <a:lnSpc>
                <a:spcPct val="150000"/>
              </a:lnSpc>
              <a:buFont typeface="Wingdings" pitchFamily="2" charset="2"/>
              <a:buChar char="Ø"/>
            </a:pPr>
            <a:r>
              <a:rPr lang="en-US" altLang="zh-CN" sz="2000" dirty="0"/>
              <a:t>Data-Juicer</a:t>
            </a:r>
            <a:r>
              <a:rPr lang="zh-CN" altLang="en-US" sz="2000" dirty="0"/>
              <a:t> </a:t>
            </a:r>
            <a:r>
              <a:rPr lang="en-US" altLang="zh-CN" sz="2000" dirty="0"/>
              <a:t>Competitions</a:t>
            </a:r>
            <a:endParaRPr lang="en-US" altLang="zh-CN" dirty="0"/>
          </a:p>
          <a:p>
            <a:pPr marL="2057400" lvl="4" indent="-228600">
              <a:lnSpc>
                <a:spcPct val="150000"/>
              </a:lnSpc>
              <a:buFont typeface="Arial" panose="020B0604020202020204" pitchFamily="34" charset="0"/>
              <a:buChar char="•"/>
            </a:pPr>
            <a:r>
              <a:rPr lang="en-US" altLang="zh-CN" dirty="0">
                <a:solidFill>
                  <a:schemeClr val="tx1">
                    <a:lumMod val="50000"/>
                    <a:lumOff val="50000"/>
                  </a:schemeClr>
                </a:solidFill>
              </a:rPr>
              <a:t>(Historical)</a:t>
            </a:r>
            <a:r>
              <a:rPr lang="zh-CN" altLang="en-US" dirty="0">
                <a:solidFill>
                  <a:schemeClr val="tx1">
                    <a:lumMod val="50000"/>
                    <a:lumOff val="50000"/>
                  </a:schemeClr>
                </a:solidFill>
              </a:rPr>
              <a:t> </a:t>
            </a:r>
            <a:r>
              <a:rPr lang="en-US" altLang="zh-CN" dirty="0">
                <a:solidFill>
                  <a:schemeClr val="tx1">
                    <a:lumMod val="50000"/>
                    <a:lumOff val="50000"/>
                  </a:schemeClr>
                </a:solidFill>
              </a:rPr>
              <a:t>FT-Data</a:t>
            </a:r>
            <a:r>
              <a:rPr lang="zh-CN" altLang="en-US" dirty="0">
                <a:solidFill>
                  <a:schemeClr val="tx1">
                    <a:lumMod val="50000"/>
                    <a:lumOff val="50000"/>
                  </a:schemeClr>
                </a:solidFill>
              </a:rPr>
              <a:t> </a:t>
            </a:r>
            <a:r>
              <a:rPr lang="en-US" altLang="zh-CN" dirty="0">
                <a:solidFill>
                  <a:schemeClr val="tx1">
                    <a:lumMod val="50000"/>
                    <a:lumOff val="50000"/>
                  </a:schemeClr>
                </a:solidFill>
              </a:rPr>
              <a:t>Ranker,</a:t>
            </a:r>
            <a:r>
              <a:rPr lang="zh-CN" altLang="en-US" dirty="0">
                <a:solidFill>
                  <a:schemeClr val="tx1">
                    <a:lumMod val="50000"/>
                    <a:lumOff val="50000"/>
                  </a:schemeClr>
                </a:solidFill>
              </a:rPr>
              <a:t> </a:t>
            </a:r>
            <a:r>
              <a:rPr lang="en-US" altLang="zh-CN" dirty="0">
                <a:solidFill>
                  <a:schemeClr val="tx1">
                    <a:lumMod val="50000"/>
                    <a:lumOff val="50000"/>
                  </a:schemeClr>
                </a:solidFill>
              </a:rPr>
              <a:t>Better</a:t>
            </a:r>
            <a:r>
              <a:rPr lang="zh-CN" altLang="en-US" dirty="0">
                <a:solidFill>
                  <a:schemeClr val="tx1">
                    <a:lumMod val="50000"/>
                    <a:lumOff val="50000"/>
                  </a:schemeClr>
                </a:solidFill>
              </a:rPr>
              <a:t> </a:t>
            </a:r>
            <a:r>
              <a:rPr lang="en-US" altLang="zh-CN" dirty="0">
                <a:solidFill>
                  <a:schemeClr val="tx1">
                    <a:lumMod val="50000"/>
                    <a:lumOff val="50000"/>
                  </a:schemeClr>
                </a:solidFill>
              </a:rPr>
              <a:t>Mixture</a:t>
            </a:r>
          </a:p>
          <a:p>
            <a:pPr marL="2057400" lvl="4" indent="-228600">
              <a:lnSpc>
                <a:spcPct val="150000"/>
              </a:lnSpc>
              <a:buFont typeface="Arial" panose="020B0604020202020204" pitchFamily="34" charset="0"/>
              <a:buChar char="•"/>
            </a:pPr>
            <a:r>
              <a:rPr lang="en-US" altLang="zh-CN" dirty="0"/>
              <a:t>(In</a:t>
            </a:r>
            <a:r>
              <a:rPr lang="zh-CN" altLang="en-US" dirty="0"/>
              <a:t> </a:t>
            </a:r>
            <a:r>
              <a:rPr lang="en-US" altLang="zh-CN" dirty="0"/>
              <a:t>progress)</a:t>
            </a:r>
            <a:r>
              <a:rPr lang="zh-CN" altLang="en-US" dirty="0"/>
              <a:t> </a:t>
            </a:r>
            <a:r>
              <a:rPr lang="en-US" altLang="zh-CN" dirty="0" err="1"/>
              <a:t>ModelScope</a:t>
            </a:r>
            <a:r>
              <a:rPr lang="en-US" altLang="zh-CN" dirty="0"/>
              <a:t>-SORA</a:t>
            </a:r>
            <a:endParaRPr lang="en-US" altLang="zh-CN" sz="1600" i="1" dirty="0"/>
          </a:p>
          <a:p>
            <a:pPr marL="1714500" lvl="3" indent="-342900">
              <a:lnSpc>
                <a:spcPct val="150000"/>
              </a:lnSpc>
              <a:buFont typeface="Wingdings" pitchFamily="2" charset="2"/>
              <a:buChar char="Ø"/>
            </a:pPr>
            <a:endParaRPr lang="en-US" altLang="zh-CN" sz="2000" dirty="0">
              <a:effectLst/>
            </a:endParaRPr>
          </a:p>
          <a:p>
            <a:pPr marL="1600200" lvl="3" indent="-228600">
              <a:lnSpc>
                <a:spcPct val="150000"/>
              </a:lnSpc>
              <a:buFont typeface="Arial" panose="020B0604020202020204" pitchFamily="34" charset="0"/>
              <a:buChar char="•"/>
            </a:pPr>
            <a:endParaRPr lang="zh-CN" altLang="en-US" dirty="0">
              <a:effectLst/>
            </a:endParaRPr>
          </a:p>
          <a:p>
            <a:pPr lvl="3" indent="0" algn="l">
              <a:lnSpc>
                <a:spcPct val="150000"/>
              </a:lnSpc>
              <a:buNone/>
            </a:pPr>
            <a:endParaRPr lang="en-US" altLang="zh-CN" dirty="0"/>
          </a:p>
          <a:p>
            <a:pPr marL="1600200" lvl="3" indent="-228600">
              <a:lnSpc>
                <a:spcPct val="150000"/>
              </a:lnSpc>
              <a:buFont typeface="Arial" panose="020B0604020202020204" pitchFamily="34" charset="0"/>
              <a:buChar char="•"/>
            </a:pPr>
            <a:endParaRPr lang="en-US" altLang="zh-CN" dirty="0"/>
          </a:p>
        </p:txBody>
      </p:sp>
      <p:pic>
        <p:nvPicPr>
          <p:cNvPr id="3" name="图形 2">
            <a:extLst>
              <a:ext uri="{FF2B5EF4-FFF2-40B4-BE49-F238E27FC236}">
                <a16:creationId xmlns:a16="http://schemas.microsoft.com/office/drawing/2014/main" id="{50623239-1976-B36E-40EF-5B33E5BFD0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5575" y="1843006"/>
            <a:ext cx="528012" cy="533919"/>
          </a:xfrm>
          <a:prstGeom prst="rect">
            <a:avLst/>
          </a:prstGeom>
        </p:spPr>
      </p:pic>
      <p:pic>
        <p:nvPicPr>
          <p:cNvPr id="4" name="图形 3">
            <a:extLst>
              <a:ext uri="{FF2B5EF4-FFF2-40B4-BE49-F238E27FC236}">
                <a16:creationId xmlns:a16="http://schemas.microsoft.com/office/drawing/2014/main" id="{136A20AE-1600-C792-5CBB-927CAF220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5459" y="1867005"/>
            <a:ext cx="494618" cy="506822"/>
          </a:xfrm>
          <a:prstGeom prst="rect">
            <a:avLst/>
          </a:prstGeom>
        </p:spPr>
      </p:pic>
      <p:pic>
        <p:nvPicPr>
          <p:cNvPr id="5" name="图形 4">
            <a:extLst>
              <a:ext uri="{FF2B5EF4-FFF2-40B4-BE49-F238E27FC236}">
                <a16:creationId xmlns:a16="http://schemas.microsoft.com/office/drawing/2014/main" id="{DA0D9768-2A03-A615-34C7-14FDC5D6BD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8898" y="1881103"/>
            <a:ext cx="494619" cy="506823"/>
          </a:xfrm>
          <a:prstGeom prst="rect">
            <a:avLst/>
          </a:prstGeom>
        </p:spPr>
      </p:pic>
      <p:pic>
        <p:nvPicPr>
          <p:cNvPr id="6" name="图形 5">
            <a:extLst>
              <a:ext uri="{FF2B5EF4-FFF2-40B4-BE49-F238E27FC236}">
                <a16:creationId xmlns:a16="http://schemas.microsoft.com/office/drawing/2014/main" id="{75A6BBD3-D024-B7D6-2731-6E42E69379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15388" y="1874174"/>
            <a:ext cx="457413" cy="468698"/>
          </a:xfrm>
          <a:prstGeom prst="rect">
            <a:avLst/>
          </a:prstGeom>
        </p:spPr>
      </p:pic>
      <p:pic>
        <p:nvPicPr>
          <p:cNvPr id="9" name="图片 8">
            <a:extLst>
              <a:ext uri="{FF2B5EF4-FFF2-40B4-BE49-F238E27FC236}">
                <a16:creationId xmlns:a16="http://schemas.microsoft.com/office/drawing/2014/main" id="{50B587E2-53EE-9C0B-E90B-BCD9AFCC4ABB}"/>
              </a:ext>
            </a:extLst>
          </p:cNvPr>
          <p:cNvPicPr>
            <a:picLocks noChangeAspect="1"/>
          </p:cNvPicPr>
          <p:nvPr/>
        </p:nvPicPr>
        <p:blipFill>
          <a:blip r:embed="rId11"/>
          <a:stretch>
            <a:fillRect/>
          </a:stretch>
        </p:blipFill>
        <p:spPr>
          <a:xfrm>
            <a:off x="5906821" y="2739651"/>
            <a:ext cx="5817175" cy="860081"/>
          </a:xfrm>
          <a:prstGeom prst="rect">
            <a:avLst/>
          </a:prstGeom>
        </p:spPr>
      </p:pic>
      <p:pic>
        <p:nvPicPr>
          <p:cNvPr id="10" name="图片 9">
            <a:extLst>
              <a:ext uri="{FF2B5EF4-FFF2-40B4-BE49-F238E27FC236}">
                <a16:creationId xmlns:a16="http://schemas.microsoft.com/office/drawing/2014/main" id="{E17D3983-4245-C318-F5A3-7735B6093311}"/>
              </a:ext>
            </a:extLst>
          </p:cNvPr>
          <p:cNvPicPr>
            <a:picLocks noChangeAspect="1"/>
          </p:cNvPicPr>
          <p:nvPr/>
        </p:nvPicPr>
        <p:blipFill rotWithShape="1">
          <a:blip r:embed="rId12"/>
          <a:srcRect r="22004" b="38123"/>
          <a:stretch/>
        </p:blipFill>
        <p:spPr>
          <a:xfrm>
            <a:off x="5889803" y="4099696"/>
            <a:ext cx="5851213" cy="1386408"/>
          </a:xfrm>
          <a:prstGeom prst="rect">
            <a:avLst/>
          </a:prstGeom>
        </p:spPr>
      </p:pic>
      <p:sp>
        <p:nvSpPr>
          <p:cNvPr id="12" name="文本框 11">
            <a:extLst>
              <a:ext uri="{FF2B5EF4-FFF2-40B4-BE49-F238E27FC236}">
                <a16:creationId xmlns:a16="http://schemas.microsoft.com/office/drawing/2014/main" id="{182EC552-931D-55D1-878D-92A0C9BBCB7D}"/>
              </a:ext>
            </a:extLst>
          </p:cNvPr>
          <p:cNvSpPr txBox="1"/>
          <p:nvPr/>
        </p:nvSpPr>
        <p:spPr>
          <a:xfrm>
            <a:off x="-653810" y="5851928"/>
            <a:ext cx="9739502" cy="465577"/>
          </a:xfrm>
          <a:prstGeom prst="rect">
            <a:avLst/>
          </a:prstGeom>
          <a:noFill/>
        </p:spPr>
        <p:txBody>
          <a:bodyPr wrap="square">
            <a:spAutoFit/>
          </a:bodyPr>
          <a:lstStyle/>
          <a:p>
            <a:pPr marL="1714500" lvl="3" indent="-342900">
              <a:lnSpc>
                <a:spcPct val="150000"/>
              </a:lnSpc>
              <a:buFont typeface="Wingdings" pitchFamily="2" charset="2"/>
              <a:buChar char="Ø"/>
            </a:pPr>
            <a:r>
              <a:rPr lang="en-US" altLang="zh-CN" sz="1800" dirty="0">
                <a:effectLst/>
              </a:rPr>
              <a:t>Under continuous maintenance</a:t>
            </a:r>
            <a:r>
              <a:rPr lang="en-US" altLang="zh-CN" sz="1800" dirty="0"/>
              <a:t>,</a:t>
            </a:r>
            <a:r>
              <a:rPr lang="zh-CN" altLang="en-US" sz="1800" dirty="0"/>
              <a:t> </a:t>
            </a:r>
            <a:r>
              <a:rPr lang="en-US" altLang="zh-CN" sz="1800" dirty="0">
                <a:effectLst/>
              </a:rPr>
              <a:t>enhancement;</a:t>
            </a:r>
            <a:r>
              <a:rPr lang="zh-CN" altLang="en-US" sz="1800" dirty="0">
                <a:effectLst/>
              </a:rPr>
              <a:t> </a:t>
            </a:r>
            <a:r>
              <a:rPr lang="en-US" altLang="zh-CN" dirty="0"/>
              <a:t>welcome</a:t>
            </a:r>
            <a:r>
              <a:rPr lang="zh-CN" altLang="en-US" dirty="0"/>
              <a:t> </a:t>
            </a:r>
            <a:r>
              <a:rPr lang="en-US" altLang="zh-CN" dirty="0"/>
              <a:t>to</a:t>
            </a:r>
            <a:r>
              <a:rPr lang="zh-CN" altLang="en-US" dirty="0"/>
              <a:t> </a:t>
            </a:r>
            <a:r>
              <a:rPr lang="en-US" altLang="zh-CN" dirty="0"/>
              <a:t>join</a:t>
            </a:r>
            <a:r>
              <a:rPr lang="zh-CN" altLang="en-US" dirty="0"/>
              <a:t> </a:t>
            </a:r>
            <a:r>
              <a:rPr lang="en-US" altLang="zh-CN" dirty="0"/>
              <a:t>the</a:t>
            </a:r>
            <a:r>
              <a:rPr lang="zh-CN" altLang="en-US" dirty="0"/>
              <a:t> </a:t>
            </a:r>
            <a:r>
              <a:rPr lang="en-US" altLang="zh-CN" dirty="0"/>
              <a:t>community!</a:t>
            </a:r>
            <a:endParaRPr lang="en-US" altLang="zh-CN" dirty="0">
              <a:effectLst/>
            </a:endParaRPr>
          </a:p>
        </p:txBody>
      </p:sp>
      <p:pic>
        <p:nvPicPr>
          <p:cNvPr id="15" name="图片 14">
            <a:extLst>
              <a:ext uri="{FF2B5EF4-FFF2-40B4-BE49-F238E27FC236}">
                <a16:creationId xmlns:a16="http://schemas.microsoft.com/office/drawing/2014/main" id="{8FAD3229-BBB1-FF97-5CCE-476BC81E4BD4}"/>
              </a:ext>
            </a:extLst>
          </p:cNvPr>
          <p:cNvPicPr>
            <a:picLocks noChangeAspect="1"/>
          </p:cNvPicPr>
          <p:nvPr/>
        </p:nvPicPr>
        <p:blipFill>
          <a:blip r:embed="rId13"/>
          <a:stretch>
            <a:fillRect/>
          </a:stretch>
        </p:blipFill>
        <p:spPr>
          <a:xfrm>
            <a:off x="9331519" y="5745725"/>
            <a:ext cx="2022281" cy="1094821"/>
          </a:xfrm>
          <a:prstGeom prst="rect">
            <a:avLst/>
          </a:prstGeom>
        </p:spPr>
      </p:pic>
    </p:spTree>
    <p:extLst>
      <p:ext uri="{BB962C8B-B14F-4D97-AF65-F5344CB8AC3E}">
        <p14:creationId xmlns:p14="http://schemas.microsoft.com/office/powerpoint/2010/main" val="328353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blinds(horizontal)">
                                      <p:cBhvr>
                                        <p:cTn id="7" dur="500"/>
                                        <p:tgtEl>
                                          <p:spTgt spid="7">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7" end="7"/>
                                            </p:txEl>
                                          </p:spTgt>
                                        </p:tgtEl>
                                        <p:attrNameLst>
                                          <p:attrName>style.visibility</p:attrName>
                                        </p:attrNameLst>
                                      </p:cBhvr>
                                      <p:to>
                                        <p:strVal val="visible"/>
                                      </p:to>
                                    </p:set>
                                    <p:animEffect transition="in" filter="blinds(horizontal)">
                                      <p:cBhvr>
                                        <p:cTn id="10" dur="500"/>
                                        <p:tgtEl>
                                          <p:spTgt spid="7">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animEffect transition="in" filter="blinds(horizontal)">
                                      <p:cBhvr>
                                        <p:cTn id="13" dur="500"/>
                                        <p:tgtEl>
                                          <p:spTgt spid="7">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35D9B06-A2C1-7D8B-8845-1B3740D0E1FA}"/>
              </a:ext>
            </a:extLst>
          </p:cNvPr>
          <p:cNvSpPr>
            <a:spLocks noGrp="1"/>
          </p:cNvSpPr>
          <p:nvPr>
            <p:ph type="ctrTitle"/>
          </p:nvPr>
        </p:nvSpPr>
        <p:spPr/>
        <p:txBody>
          <a:bodyPr/>
          <a:lstStyle/>
          <a:p>
            <a:r>
              <a:rPr lang="en-US" altLang="zh-CN" dirty="0">
                <a:latin typeface="Microsoft YaHei" panose="020B0503020204020204" pitchFamily="34" charset="-122"/>
                <a:ea typeface="Microsoft YaHei" panose="020B0503020204020204" pitchFamily="34" charset="-122"/>
              </a:rPr>
              <a:t>Thanks</a:t>
            </a:r>
            <a:endParaRPr lang="zh-CN" altLang="en-US" dirty="0">
              <a:latin typeface="Microsoft YaHei" panose="020B0503020204020204" pitchFamily="34" charset="-122"/>
              <a:ea typeface="Microsoft YaHei" panose="020B0503020204020204" pitchFamily="34" charset="-122"/>
            </a:endParaRPr>
          </a:p>
        </p:txBody>
      </p:sp>
      <p:sp>
        <p:nvSpPr>
          <p:cNvPr id="4" name="副标题 3">
            <a:extLst>
              <a:ext uri="{FF2B5EF4-FFF2-40B4-BE49-F238E27FC236}">
                <a16:creationId xmlns:a16="http://schemas.microsoft.com/office/drawing/2014/main" id="{B7B5B950-15A9-0CD5-4F09-E23A26864492}"/>
              </a:ext>
            </a:extLst>
          </p:cNvPr>
          <p:cNvSpPr>
            <a:spLocks noGrp="1"/>
          </p:cNvSpPr>
          <p:nvPr>
            <p:ph type="subTitle" idx="1"/>
          </p:nvPr>
        </p:nvSpPr>
        <p:spPr/>
        <p:txBody>
          <a:bodyPr/>
          <a:lstStyle/>
          <a:p>
            <a:r>
              <a:rPr lang="en-US" altLang="zh-CN" dirty="0"/>
              <a:t>Q</a:t>
            </a:r>
            <a:r>
              <a:rPr lang="zh-CN" altLang="en-US" dirty="0"/>
              <a:t> </a:t>
            </a:r>
            <a:r>
              <a:rPr lang="en-US" altLang="zh-CN" dirty="0"/>
              <a:t>&amp;</a:t>
            </a:r>
            <a:r>
              <a:rPr lang="zh-CN" altLang="en-US" dirty="0"/>
              <a:t> </a:t>
            </a:r>
            <a:r>
              <a:rPr lang="en-US" altLang="zh-CN" dirty="0"/>
              <a:t>A</a:t>
            </a:r>
            <a:endParaRPr lang="zh-CN" altLang="en-US" dirty="0"/>
          </a:p>
        </p:txBody>
      </p:sp>
      <p:sp>
        <p:nvSpPr>
          <p:cNvPr id="5" name="文本框 4">
            <a:extLst>
              <a:ext uri="{FF2B5EF4-FFF2-40B4-BE49-F238E27FC236}">
                <a16:creationId xmlns:a16="http://schemas.microsoft.com/office/drawing/2014/main" id="{43E016E4-A136-6151-FA5C-8D213EC77950}"/>
              </a:ext>
            </a:extLst>
          </p:cNvPr>
          <p:cNvSpPr txBox="1"/>
          <p:nvPr/>
        </p:nvSpPr>
        <p:spPr>
          <a:xfrm>
            <a:off x="3451686" y="4819804"/>
            <a:ext cx="5288628" cy="369332"/>
          </a:xfrm>
          <a:prstGeom prst="rect">
            <a:avLst/>
          </a:prstGeom>
          <a:noFill/>
        </p:spPr>
        <p:txBody>
          <a:bodyPr wrap="none" rtlCol="0">
            <a:spAutoFit/>
          </a:bodyPr>
          <a:lstStyle/>
          <a:p>
            <a:pPr algn="ctr"/>
            <a:r>
              <a:rPr kumimoji="1" lang="en-US" altLang="zh-CN" dirty="0"/>
              <a:t>GitHub:</a:t>
            </a:r>
            <a:r>
              <a:rPr kumimoji="1" lang="zh-CN" altLang="en-US" dirty="0"/>
              <a:t> </a:t>
            </a:r>
            <a:r>
              <a:rPr kumimoji="1" lang="en" altLang="zh-CN" dirty="0">
                <a:hlinkClick r:id="rId3"/>
              </a:rPr>
              <a:t>https://github.com/modelscope/data-juicer</a:t>
            </a:r>
            <a:endParaRPr kumimoji="1" lang="en" altLang="zh-CN" dirty="0"/>
          </a:p>
        </p:txBody>
      </p:sp>
    </p:spTree>
    <p:extLst>
      <p:ext uri="{BB962C8B-B14F-4D97-AF65-F5344CB8AC3E}">
        <p14:creationId xmlns:p14="http://schemas.microsoft.com/office/powerpoint/2010/main" val="1246343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D9D72-9CB0-F9DB-8FF4-BB3BD1EE251F}"/>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rPr>
              <a:t>From</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Data</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to</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LLMs</a:t>
            </a:r>
            <a:endParaRPr kumimoji="1" lang="zh-CN" altLang="en-US" dirty="0">
              <a:latin typeface="Microsoft YaHei" panose="020B0503020204020204" pitchFamily="34" charset="-122"/>
              <a:ea typeface="Microsoft YaHei" panose="020B0503020204020204" pitchFamily="34" charset="-122"/>
            </a:endParaRPr>
          </a:p>
        </p:txBody>
      </p:sp>
      <p:pic>
        <p:nvPicPr>
          <p:cNvPr id="4" name="内容占位符 3">
            <a:extLst>
              <a:ext uri="{FF2B5EF4-FFF2-40B4-BE49-F238E27FC236}">
                <a16:creationId xmlns:a16="http://schemas.microsoft.com/office/drawing/2014/main" id="{545BF054-908B-72B8-1246-5FE4419EB7F7}"/>
              </a:ext>
            </a:extLst>
          </p:cNvPr>
          <p:cNvPicPr>
            <a:picLocks noGrp="1" noChangeAspect="1"/>
          </p:cNvPicPr>
          <p:nvPr>
            <p:ph idx="1"/>
          </p:nvPr>
        </p:nvPicPr>
        <p:blipFill rotWithShape="1">
          <a:blip r:embed="rId3"/>
          <a:srcRect l="2557" r="1049"/>
          <a:stretch/>
        </p:blipFill>
        <p:spPr>
          <a:xfrm>
            <a:off x="1467539" y="1540992"/>
            <a:ext cx="4136236" cy="2377315"/>
          </a:xfrm>
          <a:prstGeom prst="rect">
            <a:avLst/>
          </a:prstGeom>
        </p:spPr>
      </p:pic>
      <p:pic>
        <p:nvPicPr>
          <p:cNvPr id="12" name="Picture 2" descr="img">
            <a:extLst>
              <a:ext uri="{FF2B5EF4-FFF2-40B4-BE49-F238E27FC236}">
                <a16:creationId xmlns:a16="http://schemas.microsoft.com/office/drawing/2014/main" id="{12F6B096-1A4D-85E5-6D87-2CB08FC35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488" y="4167435"/>
            <a:ext cx="4034910" cy="1501533"/>
          </a:xfrm>
          <a:prstGeom prst="rect">
            <a:avLst/>
          </a:prstGeom>
          <a:noFill/>
          <a:extLst>
            <a:ext uri="{909E8E84-426E-40DD-AFC4-6F175D3DCCD1}">
              <a14:hiddenFill xmlns:a14="http://schemas.microsoft.com/office/drawing/2010/main">
                <a:solidFill>
                  <a:srgbClr val="FFFFFF"/>
                </a:solidFill>
              </a14:hiddenFill>
            </a:ext>
          </a:extLst>
        </p:spPr>
      </p:pic>
      <p:sp>
        <p:nvSpPr>
          <p:cNvPr id="16" name="圆柱体 15">
            <a:extLst>
              <a:ext uri="{FF2B5EF4-FFF2-40B4-BE49-F238E27FC236}">
                <a16:creationId xmlns:a16="http://schemas.microsoft.com/office/drawing/2014/main" id="{BB94F65E-7FB8-DAC9-9263-3A3A9CAC27BD}"/>
              </a:ext>
            </a:extLst>
          </p:cNvPr>
          <p:cNvSpPr/>
          <p:nvPr/>
        </p:nvSpPr>
        <p:spPr>
          <a:xfrm>
            <a:off x="7555709" y="3375436"/>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Pretrained</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sp>
        <p:nvSpPr>
          <p:cNvPr id="20" name="圆柱体 19">
            <a:extLst>
              <a:ext uri="{FF2B5EF4-FFF2-40B4-BE49-F238E27FC236}">
                <a16:creationId xmlns:a16="http://schemas.microsoft.com/office/drawing/2014/main" id="{E170BE25-F63D-5265-1BD0-284D473FB94E}"/>
              </a:ext>
            </a:extLst>
          </p:cNvPr>
          <p:cNvSpPr/>
          <p:nvPr/>
        </p:nvSpPr>
        <p:spPr>
          <a:xfrm>
            <a:off x="7555710" y="1469485"/>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Initial</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cxnSp>
        <p:nvCxnSpPr>
          <p:cNvPr id="23" name="直线箭头连接符 22">
            <a:extLst>
              <a:ext uri="{FF2B5EF4-FFF2-40B4-BE49-F238E27FC236}">
                <a16:creationId xmlns:a16="http://schemas.microsoft.com/office/drawing/2014/main" id="{13FB81D0-0BF1-E0DB-61B5-0098747A9B21}"/>
              </a:ext>
            </a:extLst>
          </p:cNvPr>
          <p:cNvCxnSpPr>
            <a:stCxn id="20" idx="3"/>
            <a:endCxn id="16" idx="1"/>
          </p:cNvCxnSpPr>
          <p:nvPr/>
        </p:nvCxnSpPr>
        <p:spPr>
          <a:xfrm flipH="1">
            <a:off x="8101456" y="2300031"/>
            <a:ext cx="1" cy="10754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圆柱体 27">
            <a:extLst>
              <a:ext uri="{FF2B5EF4-FFF2-40B4-BE49-F238E27FC236}">
                <a16:creationId xmlns:a16="http://schemas.microsoft.com/office/drawing/2014/main" id="{22547D7B-69A4-F2AE-2773-21C2A46218C6}"/>
              </a:ext>
            </a:extLst>
          </p:cNvPr>
          <p:cNvSpPr/>
          <p:nvPr/>
        </p:nvSpPr>
        <p:spPr>
          <a:xfrm>
            <a:off x="7555709" y="5286081"/>
            <a:ext cx="1091493" cy="830546"/>
          </a:xfrm>
          <a:prstGeom prst="can">
            <a:avLst>
              <a:gd name="adj" fmla="val 337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ln w="0"/>
                <a:solidFill>
                  <a:schemeClr val="tx1"/>
                </a:solidFill>
                <a:effectLst>
                  <a:outerShdw blurRad="38100" dist="19050" dir="2700000" algn="tl" rotWithShape="0">
                    <a:schemeClr val="dk1">
                      <a:alpha val="40000"/>
                    </a:schemeClr>
                  </a:outerShdw>
                </a:effectLst>
              </a:rPr>
              <a:t>Finetuned</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LLM</a:t>
            </a:r>
            <a:r>
              <a:rPr kumimoji="1" lang="zh-CN" altLang="en-US" sz="1300" dirty="0">
                <a:ln w="0"/>
                <a:solidFill>
                  <a:schemeClr val="tx1"/>
                </a:solidFill>
                <a:effectLst>
                  <a:outerShdw blurRad="38100" dist="19050" dir="2700000" algn="tl" rotWithShape="0">
                    <a:schemeClr val="dk1">
                      <a:alpha val="40000"/>
                    </a:schemeClr>
                  </a:outerShdw>
                </a:effectLst>
              </a:rPr>
              <a:t> </a:t>
            </a:r>
            <a:r>
              <a:rPr kumimoji="1" lang="en-US" altLang="zh-CN" sz="1300" dirty="0">
                <a:ln w="0"/>
                <a:solidFill>
                  <a:schemeClr val="tx1"/>
                </a:solidFill>
                <a:effectLst>
                  <a:outerShdw blurRad="38100" dist="19050" dir="2700000" algn="tl" rotWithShape="0">
                    <a:schemeClr val="dk1">
                      <a:alpha val="40000"/>
                    </a:schemeClr>
                  </a:outerShdw>
                </a:effectLst>
              </a:rPr>
              <a:t>1</a:t>
            </a:r>
            <a:endParaRPr kumimoji="1" lang="zh-CN" altLang="en-US" sz="1300" dirty="0">
              <a:ln w="0"/>
              <a:solidFill>
                <a:schemeClr val="tx1"/>
              </a:solidFill>
              <a:effectLst>
                <a:outerShdw blurRad="38100" dist="19050" dir="2700000" algn="tl" rotWithShape="0">
                  <a:schemeClr val="dk1">
                    <a:alpha val="40000"/>
                  </a:schemeClr>
                </a:outerShdw>
              </a:effectLst>
            </a:endParaRPr>
          </a:p>
        </p:txBody>
      </p:sp>
      <p:sp>
        <p:nvSpPr>
          <p:cNvPr id="40" name="文本框 39">
            <a:extLst>
              <a:ext uri="{FF2B5EF4-FFF2-40B4-BE49-F238E27FC236}">
                <a16:creationId xmlns:a16="http://schemas.microsoft.com/office/drawing/2014/main" id="{28C52FB8-D74E-D7E0-582C-2A3CD427EECD}"/>
              </a:ext>
            </a:extLst>
          </p:cNvPr>
          <p:cNvSpPr txBox="1"/>
          <p:nvPr/>
        </p:nvSpPr>
        <p:spPr>
          <a:xfrm>
            <a:off x="8214502" y="2645564"/>
            <a:ext cx="1265090" cy="369332"/>
          </a:xfrm>
          <a:prstGeom prst="rect">
            <a:avLst/>
          </a:prstGeom>
          <a:noFill/>
        </p:spPr>
        <p:txBody>
          <a:bodyPr wrap="none" rtlCol="0">
            <a:spAutoFit/>
          </a:bodyPr>
          <a:lstStyle/>
          <a:p>
            <a:r>
              <a:rPr kumimoji="1" lang="en-US" altLang="zh-CN" dirty="0"/>
              <a:t>Pretraining</a:t>
            </a:r>
            <a:endParaRPr kumimoji="1" lang="zh-CN" altLang="en-US" dirty="0"/>
          </a:p>
        </p:txBody>
      </p:sp>
      <p:sp>
        <p:nvSpPr>
          <p:cNvPr id="41" name="文本框 40">
            <a:extLst>
              <a:ext uri="{FF2B5EF4-FFF2-40B4-BE49-F238E27FC236}">
                <a16:creationId xmlns:a16="http://schemas.microsoft.com/office/drawing/2014/main" id="{4718AFD7-D383-9B9F-A2B3-C68AD6278649}"/>
              </a:ext>
            </a:extLst>
          </p:cNvPr>
          <p:cNvSpPr txBox="1"/>
          <p:nvPr/>
        </p:nvSpPr>
        <p:spPr>
          <a:xfrm>
            <a:off x="8214502" y="4551698"/>
            <a:ext cx="1229824" cy="369332"/>
          </a:xfrm>
          <a:prstGeom prst="rect">
            <a:avLst/>
          </a:prstGeom>
          <a:noFill/>
        </p:spPr>
        <p:txBody>
          <a:bodyPr wrap="none" rtlCol="0">
            <a:spAutoFit/>
          </a:bodyPr>
          <a:lstStyle/>
          <a:p>
            <a:r>
              <a:rPr kumimoji="1" lang="en-US" altLang="zh-CN" dirty="0"/>
              <a:t>Finetuning</a:t>
            </a:r>
            <a:endParaRPr kumimoji="1" lang="zh-CN" altLang="en-US" dirty="0"/>
          </a:p>
        </p:txBody>
      </p:sp>
      <p:sp>
        <p:nvSpPr>
          <p:cNvPr id="44" name="文本框 43">
            <a:extLst>
              <a:ext uri="{FF2B5EF4-FFF2-40B4-BE49-F238E27FC236}">
                <a16:creationId xmlns:a16="http://schemas.microsoft.com/office/drawing/2014/main" id="{4401BE25-4631-5266-1943-6DE9953BA135}"/>
              </a:ext>
            </a:extLst>
          </p:cNvPr>
          <p:cNvSpPr txBox="1"/>
          <p:nvPr/>
        </p:nvSpPr>
        <p:spPr>
          <a:xfrm>
            <a:off x="3924636" y="6458501"/>
            <a:ext cx="8267364" cy="400110"/>
          </a:xfrm>
          <a:prstGeom prst="rect">
            <a:avLst/>
          </a:prstGeom>
          <a:noFill/>
        </p:spPr>
        <p:txBody>
          <a:bodyPr wrap="square" rtlCol="0">
            <a:spAutoFit/>
          </a:bodyPr>
          <a:lstStyle/>
          <a:p>
            <a:pPr algn="r"/>
            <a:r>
              <a:rPr kumimoji="1" lang="en-US" altLang="zh-CN" sz="1000" dirty="0"/>
              <a:t>[1]</a:t>
            </a:r>
            <a:r>
              <a:rPr kumimoji="1" lang="zh-CN" altLang="en-US" sz="1000" dirty="0"/>
              <a:t> </a:t>
            </a:r>
            <a:r>
              <a:rPr kumimoji="1" lang="en" altLang="zh-CN" sz="1000" dirty="0"/>
              <a:t>﻿A </a:t>
            </a:r>
            <a:r>
              <a:rPr kumimoji="1" lang="en" altLang="zh-CN" sz="1000" dirty="0" err="1"/>
              <a:t>Pretrainer’s</a:t>
            </a:r>
            <a:r>
              <a:rPr kumimoji="1" lang="en" altLang="zh-CN" sz="1000" dirty="0"/>
              <a:t> Guide to Training Data:</a:t>
            </a:r>
            <a:r>
              <a:rPr kumimoji="1" lang="zh-CN" altLang="en-US" sz="1000" dirty="0"/>
              <a:t> </a:t>
            </a:r>
            <a:r>
              <a:rPr kumimoji="1" lang="en" altLang="zh-CN" sz="1000" dirty="0"/>
              <a:t>Measuring the Effects of Data Age, Domain Coverage, Quality, &amp; Toxicity</a:t>
            </a:r>
          </a:p>
          <a:p>
            <a:pPr algn="r"/>
            <a:r>
              <a:rPr kumimoji="1" lang="en-US" altLang="zh-CN" sz="1000" dirty="0"/>
              <a:t>[2]</a:t>
            </a:r>
            <a:r>
              <a:rPr kumimoji="1" lang="zh-CN" altLang="en-US" sz="1000" dirty="0"/>
              <a:t> </a:t>
            </a:r>
            <a:r>
              <a:rPr lang="en" altLang="zh-CN" sz="1000" dirty="0"/>
              <a:t>An Empirical Study of Instruction-tuning Large Language Models in Chinese</a:t>
            </a:r>
            <a:endParaRPr kumimoji="1" lang="zh-CN" altLang="en-US" sz="1000" dirty="0"/>
          </a:p>
        </p:txBody>
      </p:sp>
      <p:cxnSp>
        <p:nvCxnSpPr>
          <p:cNvPr id="30" name="直线箭头连接符 29">
            <a:extLst>
              <a:ext uri="{FF2B5EF4-FFF2-40B4-BE49-F238E27FC236}">
                <a16:creationId xmlns:a16="http://schemas.microsoft.com/office/drawing/2014/main" id="{9175EFFA-FEE9-C247-BC7C-8C5B8E065E5A}"/>
              </a:ext>
            </a:extLst>
          </p:cNvPr>
          <p:cNvCxnSpPr>
            <a:cxnSpLocks/>
            <a:stCxn id="16" idx="3"/>
            <a:endCxn id="28" idx="1"/>
          </p:cNvCxnSpPr>
          <p:nvPr/>
        </p:nvCxnSpPr>
        <p:spPr>
          <a:xfrm>
            <a:off x="8101456" y="4205982"/>
            <a:ext cx="0" cy="10800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FB26F7E3-B5E8-914F-5455-21B6B564FAC2}"/>
              </a:ext>
            </a:extLst>
          </p:cNvPr>
          <p:cNvSpPr txBox="1"/>
          <p:nvPr/>
        </p:nvSpPr>
        <p:spPr>
          <a:xfrm>
            <a:off x="751864" y="3672825"/>
            <a:ext cx="1617751" cy="461665"/>
          </a:xfrm>
          <a:prstGeom prst="rect">
            <a:avLst/>
          </a:prstGeom>
          <a:solidFill>
            <a:schemeClr val="accent4">
              <a:lumMod val="75000"/>
            </a:schemeClr>
          </a:solidFill>
        </p:spPr>
        <p:txBody>
          <a:bodyPr wrap="none" rtlCol="0">
            <a:spAutoFit/>
          </a:bodyPr>
          <a:lstStyle/>
          <a:p>
            <a:r>
              <a:rPr kumimoji="1" lang="en-US" altLang="zh-CN" sz="2400" b="1" dirty="0"/>
              <a:t>TB</a:t>
            </a:r>
            <a:r>
              <a:rPr kumimoji="1" lang="zh-CN" altLang="en-US" sz="2400" b="1" dirty="0"/>
              <a:t> </a:t>
            </a:r>
            <a:r>
              <a:rPr kumimoji="1" lang="en-US" altLang="zh-CN" sz="2400" b="1" dirty="0"/>
              <a:t>Tokens</a:t>
            </a:r>
            <a:endParaRPr kumimoji="1" lang="zh-CN" altLang="en-US" sz="2400" b="1" dirty="0"/>
          </a:p>
        </p:txBody>
      </p:sp>
      <p:sp>
        <p:nvSpPr>
          <p:cNvPr id="15" name="右箭头 14">
            <a:extLst>
              <a:ext uri="{FF2B5EF4-FFF2-40B4-BE49-F238E27FC236}">
                <a16:creationId xmlns:a16="http://schemas.microsoft.com/office/drawing/2014/main" id="{C7951C74-71AB-A9D9-04BD-A6A6B3FD17F1}"/>
              </a:ext>
            </a:extLst>
          </p:cNvPr>
          <p:cNvSpPr/>
          <p:nvPr/>
        </p:nvSpPr>
        <p:spPr>
          <a:xfrm>
            <a:off x="5697347" y="4645299"/>
            <a:ext cx="2304764"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B19AB917-1859-1EDA-6852-9150CB99F0E2}"/>
              </a:ext>
            </a:extLst>
          </p:cNvPr>
          <p:cNvSpPr txBox="1"/>
          <p:nvPr/>
        </p:nvSpPr>
        <p:spPr>
          <a:xfrm>
            <a:off x="5610124" y="4329446"/>
            <a:ext cx="1205779" cy="276999"/>
          </a:xfrm>
          <a:prstGeom prst="rect">
            <a:avLst/>
          </a:prstGeom>
          <a:noFill/>
        </p:spPr>
        <p:txBody>
          <a:bodyPr wrap="none" rtlCol="0">
            <a:spAutoFit/>
          </a:bodyPr>
          <a:lstStyle/>
          <a:p>
            <a:r>
              <a:rPr kumimoji="1" lang="en-US" altLang="zh-CN" sz="1200" dirty="0"/>
              <a:t>Tens</a:t>
            </a:r>
            <a:r>
              <a:rPr kumimoji="1" lang="zh-CN" altLang="en-US" sz="1200" dirty="0"/>
              <a:t> </a:t>
            </a:r>
            <a:r>
              <a:rPr kumimoji="1" lang="en-US" altLang="zh-CN" sz="1200" dirty="0"/>
              <a:t>of</a:t>
            </a:r>
            <a:r>
              <a:rPr kumimoji="1" lang="zh-CN" altLang="en-US" sz="1200" dirty="0"/>
              <a:t> </a:t>
            </a:r>
            <a:r>
              <a:rPr kumimoji="1" lang="en-US" altLang="zh-CN" sz="1200" dirty="0"/>
              <a:t>Recipes</a:t>
            </a:r>
            <a:endParaRPr kumimoji="1" lang="zh-CN" altLang="en-US" sz="1200" dirty="0"/>
          </a:p>
        </p:txBody>
      </p:sp>
      <p:sp>
        <p:nvSpPr>
          <p:cNvPr id="21" name="右箭头 20">
            <a:extLst>
              <a:ext uri="{FF2B5EF4-FFF2-40B4-BE49-F238E27FC236}">
                <a16:creationId xmlns:a16="http://schemas.microsoft.com/office/drawing/2014/main" id="{27922440-9F07-0955-141F-E17A367CD09B}"/>
              </a:ext>
            </a:extLst>
          </p:cNvPr>
          <p:cNvSpPr/>
          <p:nvPr/>
        </p:nvSpPr>
        <p:spPr>
          <a:xfrm>
            <a:off x="5716820" y="2706496"/>
            <a:ext cx="2304764" cy="2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12257184-3BD0-224A-46D6-7CDFE018F086}"/>
              </a:ext>
            </a:extLst>
          </p:cNvPr>
          <p:cNvSpPr txBox="1"/>
          <p:nvPr/>
        </p:nvSpPr>
        <p:spPr>
          <a:xfrm>
            <a:off x="5629597" y="2390643"/>
            <a:ext cx="1205779" cy="276999"/>
          </a:xfrm>
          <a:prstGeom prst="rect">
            <a:avLst/>
          </a:prstGeom>
          <a:noFill/>
        </p:spPr>
        <p:txBody>
          <a:bodyPr wrap="none" rtlCol="0">
            <a:spAutoFit/>
          </a:bodyPr>
          <a:lstStyle/>
          <a:p>
            <a:r>
              <a:rPr kumimoji="1" lang="en-US" altLang="zh-CN" sz="1200" dirty="0"/>
              <a:t>Tens</a:t>
            </a:r>
            <a:r>
              <a:rPr kumimoji="1" lang="zh-CN" altLang="en-US" sz="1200" dirty="0"/>
              <a:t> </a:t>
            </a:r>
            <a:r>
              <a:rPr kumimoji="1" lang="en-US" altLang="zh-CN" sz="1200" dirty="0"/>
              <a:t>of</a:t>
            </a:r>
            <a:r>
              <a:rPr kumimoji="1" lang="zh-CN" altLang="en-US" sz="1200" dirty="0"/>
              <a:t> </a:t>
            </a:r>
            <a:r>
              <a:rPr kumimoji="1" lang="en-US" altLang="zh-CN" sz="1200" dirty="0"/>
              <a:t>Recipes</a:t>
            </a:r>
            <a:endParaRPr kumimoji="1" lang="zh-CN" altLang="en-US" sz="1200" dirty="0"/>
          </a:p>
        </p:txBody>
      </p:sp>
      <p:sp>
        <p:nvSpPr>
          <p:cNvPr id="29" name="文本框 28">
            <a:extLst>
              <a:ext uri="{FF2B5EF4-FFF2-40B4-BE49-F238E27FC236}">
                <a16:creationId xmlns:a16="http://schemas.microsoft.com/office/drawing/2014/main" id="{00E9C729-9DE8-15F1-C754-3248658AAC1F}"/>
              </a:ext>
            </a:extLst>
          </p:cNvPr>
          <p:cNvSpPr txBox="1"/>
          <p:nvPr/>
        </p:nvSpPr>
        <p:spPr>
          <a:xfrm>
            <a:off x="5629597" y="2947105"/>
            <a:ext cx="2215671" cy="276999"/>
          </a:xfrm>
          <a:prstGeom prst="rect">
            <a:avLst/>
          </a:prstGeom>
          <a:noFill/>
        </p:spPr>
        <p:txBody>
          <a:bodyPr wrap="none" rtlCol="0">
            <a:spAutoFit/>
          </a:bodyPr>
          <a:lstStyle/>
          <a:p>
            <a:r>
              <a:rPr kumimoji="1" lang="en-US" altLang="zh-CN" sz="1200" dirty="0"/>
              <a:t>Web,</a:t>
            </a:r>
            <a:r>
              <a:rPr kumimoji="1" lang="zh-CN" altLang="en-US" sz="1200" dirty="0"/>
              <a:t> </a:t>
            </a:r>
            <a:r>
              <a:rPr kumimoji="1" lang="en-US" altLang="zh-CN" sz="1200" dirty="0"/>
              <a:t>Wikipedia,</a:t>
            </a:r>
            <a:r>
              <a:rPr kumimoji="1" lang="zh-CN" altLang="en-US" sz="1200" dirty="0"/>
              <a:t> </a:t>
            </a:r>
            <a:r>
              <a:rPr kumimoji="1" lang="en-US" altLang="zh-CN" sz="1200" dirty="0"/>
              <a:t>Academic,</a:t>
            </a:r>
            <a:r>
              <a:rPr kumimoji="1" lang="zh-CN" altLang="en-US" sz="1200" dirty="0"/>
              <a:t> </a:t>
            </a:r>
            <a:r>
              <a:rPr kumimoji="1" lang="en-US" altLang="zh-CN" sz="1200" dirty="0"/>
              <a:t>……</a:t>
            </a:r>
            <a:endParaRPr kumimoji="1" lang="zh-CN" altLang="en-US" sz="1200" dirty="0"/>
          </a:p>
        </p:txBody>
      </p:sp>
      <p:sp>
        <p:nvSpPr>
          <p:cNvPr id="33" name="文本框 32">
            <a:extLst>
              <a:ext uri="{FF2B5EF4-FFF2-40B4-BE49-F238E27FC236}">
                <a16:creationId xmlns:a16="http://schemas.microsoft.com/office/drawing/2014/main" id="{B7B8549F-4626-A7C2-6FAE-9924DD2A706C}"/>
              </a:ext>
            </a:extLst>
          </p:cNvPr>
          <p:cNvSpPr txBox="1"/>
          <p:nvPr/>
        </p:nvSpPr>
        <p:spPr>
          <a:xfrm>
            <a:off x="5629597" y="4883397"/>
            <a:ext cx="1556836" cy="276999"/>
          </a:xfrm>
          <a:prstGeom prst="rect">
            <a:avLst/>
          </a:prstGeom>
          <a:noFill/>
        </p:spPr>
        <p:txBody>
          <a:bodyPr wrap="none" rtlCol="0">
            <a:spAutoFit/>
          </a:bodyPr>
          <a:lstStyle/>
          <a:p>
            <a:r>
              <a:rPr kumimoji="1" lang="en-US" altLang="zh-CN" sz="1200" dirty="0"/>
              <a:t>Instruction,</a:t>
            </a:r>
            <a:r>
              <a:rPr kumimoji="1" lang="zh-CN" altLang="en-US" sz="1200" dirty="0"/>
              <a:t> </a:t>
            </a:r>
            <a:r>
              <a:rPr kumimoji="1" lang="en-US" altLang="zh-CN" sz="1200" dirty="0"/>
              <a:t>Chat,</a:t>
            </a:r>
            <a:r>
              <a:rPr kumimoji="1" lang="zh-CN" altLang="en-US" sz="1200" dirty="0"/>
              <a:t> </a:t>
            </a:r>
            <a:r>
              <a:rPr kumimoji="1" lang="en-US" altLang="zh-CN" sz="1200" dirty="0"/>
              <a:t>……</a:t>
            </a:r>
            <a:endParaRPr kumimoji="1" lang="zh-CN" altLang="en-US" sz="1200" dirty="0"/>
          </a:p>
        </p:txBody>
      </p:sp>
      <p:pic>
        <p:nvPicPr>
          <p:cNvPr id="9" name="图片 8">
            <a:extLst>
              <a:ext uri="{FF2B5EF4-FFF2-40B4-BE49-F238E27FC236}">
                <a16:creationId xmlns:a16="http://schemas.microsoft.com/office/drawing/2014/main" id="{DF1650CE-CB82-6512-57E7-4C0B7ACA9656}"/>
              </a:ext>
            </a:extLst>
          </p:cNvPr>
          <p:cNvPicPr>
            <a:picLocks noChangeAspect="1"/>
          </p:cNvPicPr>
          <p:nvPr/>
        </p:nvPicPr>
        <p:blipFill>
          <a:blip r:embed="rId5"/>
          <a:stretch>
            <a:fillRect/>
          </a:stretch>
        </p:blipFill>
        <p:spPr>
          <a:xfrm>
            <a:off x="10025496" y="2227836"/>
            <a:ext cx="1166845" cy="690441"/>
          </a:xfrm>
          <a:prstGeom prst="rect">
            <a:avLst/>
          </a:prstGeom>
        </p:spPr>
      </p:pic>
      <p:pic>
        <p:nvPicPr>
          <p:cNvPr id="11" name="图片 10">
            <a:extLst>
              <a:ext uri="{FF2B5EF4-FFF2-40B4-BE49-F238E27FC236}">
                <a16:creationId xmlns:a16="http://schemas.microsoft.com/office/drawing/2014/main" id="{76EBBD47-6F2F-FA33-CE01-5B58AB3CC6E0}"/>
              </a:ext>
            </a:extLst>
          </p:cNvPr>
          <p:cNvPicPr>
            <a:picLocks noChangeAspect="1"/>
          </p:cNvPicPr>
          <p:nvPr/>
        </p:nvPicPr>
        <p:blipFill>
          <a:blip r:embed="rId6">
            <a:duotone>
              <a:prstClr val="black"/>
              <a:schemeClr val="accent5">
                <a:tint val="45000"/>
                <a:satMod val="400000"/>
              </a:schemeClr>
            </a:duotone>
          </a:blip>
          <a:stretch>
            <a:fillRect/>
          </a:stretch>
        </p:blipFill>
        <p:spPr>
          <a:xfrm>
            <a:off x="10138707" y="3292150"/>
            <a:ext cx="940422" cy="940422"/>
          </a:xfrm>
          <a:prstGeom prst="rect">
            <a:avLst/>
          </a:prstGeom>
        </p:spPr>
      </p:pic>
      <p:pic>
        <p:nvPicPr>
          <p:cNvPr id="18" name="图片 17">
            <a:extLst>
              <a:ext uri="{FF2B5EF4-FFF2-40B4-BE49-F238E27FC236}">
                <a16:creationId xmlns:a16="http://schemas.microsoft.com/office/drawing/2014/main" id="{0D35B733-CDE3-E38B-CAFD-EF2851AD22D2}"/>
              </a:ext>
            </a:extLst>
          </p:cNvPr>
          <p:cNvPicPr>
            <a:picLocks noChangeAspect="1"/>
          </p:cNvPicPr>
          <p:nvPr/>
        </p:nvPicPr>
        <p:blipFill>
          <a:blip r:embed="rId7">
            <a:duotone>
              <a:schemeClr val="accent3">
                <a:shade val="45000"/>
                <a:satMod val="135000"/>
              </a:schemeClr>
              <a:prstClr val="white"/>
            </a:duotone>
          </a:blip>
          <a:stretch>
            <a:fillRect/>
          </a:stretch>
        </p:blipFill>
        <p:spPr>
          <a:xfrm>
            <a:off x="10173776" y="4606445"/>
            <a:ext cx="870285" cy="870285"/>
          </a:xfrm>
          <a:prstGeom prst="rect">
            <a:avLst/>
          </a:prstGeom>
        </p:spPr>
      </p:pic>
      <p:sp>
        <p:nvSpPr>
          <p:cNvPr id="19" name="左大括号 18">
            <a:extLst>
              <a:ext uri="{FF2B5EF4-FFF2-40B4-BE49-F238E27FC236}">
                <a16:creationId xmlns:a16="http://schemas.microsoft.com/office/drawing/2014/main" id="{5C6F866B-0C20-B8F3-0F49-33D3317C3EB2}"/>
              </a:ext>
            </a:extLst>
          </p:cNvPr>
          <p:cNvSpPr/>
          <p:nvPr/>
        </p:nvSpPr>
        <p:spPr>
          <a:xfrm rot="10800000">
            <a:off x="9592637" y="1469485"/>
            <a:ext cx="203176" cy="464714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763281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B4123-35E5-684F-2278-777FBE6FA046}"/>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rPr>
              <a:t>From</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Data</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to</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LLMs</a:t>
            </a:r>
            <a:endParaRPr kumimoji="1" lang="zh-CN" altLang="en-US" dirty="0"/>
          </a:p>
        </p:txBody>
      </p:sp>
      <p:sp>
        <p:nvSpPr>
          <p:cNvPr id="3" name="内容占位符 2">
            <a:extLst>
              <a:ext uri="{FF2B5EF4-FFF2-40B4-BE49-F238E27FC236}">
                <a16:creationId xmlns:a16="http://schemas.microsoft.com/office/drawing/2014/main" id="{8FAE5C39-382C-0ADC-419D-70F6CDC09B8E}"/>
              </a:ext>
            </a:extLst>
          </p:cNvPr>
          <p:cNvSpPr>
            <a:spLocks noGrp="1"/>
          </p:cNvSpPr>
          <p:nvPr>
            <p:ph idx="1"/>
          </p:nvPr>
        </p:nvSpPr>
        <p:spPr/>
        <p:txBody>
          <a:bodyPr/>
          <a:lstStyle/>
          <a:p>
            <a:pPr>
              <a:lnSpc>
                <a:spcPct val="150000"/>
              </a:lnSpc>
              <a:buFont typeface="Wingdings" pitchFamily="2" charset="2"/>
              <a:buChar char="Ø"/>
            </a:pPr>
            <a:r>
              <a:rPr kumimoji="1" lang="en-US" altLang="zh-CN" dirty="0"/>
              <a:t>Challenges:</a:t>
            </a:r>
          </a:p>
          <a:p>
            <a:pPr marL="457200" lvl="1" indent="0">
              <a:lnSpc>
                <a:spcPct val="150000"/>
              </a:lnSpc>
              <a:buNone/>
            </a:pPr>
            <a:r>
              <a:rPr kumimoji="1" lang="zh-CN" altLang="en-US" dirty="0"/>
              <a:t>📊 </a:t>
            </a:r>
            <a:r>
              <a:rPr kumimoji="1" lang="en-US" altLang="zh-CN" dirty="0"/>
              <a:t>High</a:t>
            </a:r>
            <a:r>
              <a:rPr kumimoji="1" lang="zh-CN" altLang="en-US" dirty="0"/>
              <a:t> </a:t>
            </a:r>
            <a:r>
              <a:rPr kumimoji="1" lang="en-US" altLang="zh-CN" dirty="0"/>
              <a:t>heterogeneity</a:t>
            </a:r>
            <a:r>
              <a:rPr kumimoji="1" lang="zh-CN" altLang="en-US" dirty="0"/>
              <a:t> </a:t>
            </a:r>
            <a:r>
              <a:rPr kumimoji="1" lang="en-US" altLang="zh-CN" dirty="0"/>
              <a:t>in</a:t>
            </a:r>
            <a:r>
              <a:rPr kumimoji="1" lang="zh-CN" altLang="en-US" dirty="0"/>
              <a:t> </a:t>
            </a:r>
            <a:r>
              <a:rPr kumimoji="1" lang="en-US" altLang="zh-CN" dirty="0"/>
              <a:t>LLM’s</a:t>
            </a:r>
            <a:r>
              <a:rPr kumimoji="1" lang="zh-CN" altLang="en-US" dirty="0"/>
              <a:t> </a:t>
            </a:r>
            <a:r>
              <a:rPr kumimoji="1" lang="en-US" altLang="zh-CN" dirty="0"/>
              <a:t>Data</a:t>
            </a:r>
            <a:r>
              <a:rPr kumimoji="1" lang="zh-CN" altLang="en-US" dirty="0"/>
              <a:t> </a:t>
            </a:r>
            <a:r>
              <a:rPr kumimoji="1" lang="en-US" altLang="zh-CN" dirty="0"/>
              <a:t>Recipes</a:t>
            </a:r>
          </a:p>
          <a:p>
            <a:pPr marL="457200" lvl="1" indent="0">
              <a:lnSpc>
                <a:spcPct val="150000"/>
              </a:lnSpc>
              <a:buNone/>
            </a:pPr>
            <a:r>
              <a:rPr kumimoji="1" lang="en-US" altLang="zh-CN" dirty="0"/>
              <a:t>⏱️</a:t>
            </a:r>
            <a:r>
              <a:rPr kumimoji="1" lang="zh-CN" altLang="en-US" dirty="0"/>
              <a:t> </a:t>
            </a:r>
            <a:r>
              <a:rPr kumimoji="1" lang="en-US" altLang="zh-CN" dirty="0"/>
              <a:t>Timely</a:t>
            </a:r>
            <a:r>
              <a:rPr kumimoji="1" lang="zh-CN" altLang="en-US" dirty="0"/>
              <a:t> </a:t>
            </a:r>
            <a:r>
              <a:rPr kumimoji="1" lang="en-US" altLang="zh-CN" dirty="0"/>
              <a:t>Feedback</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Recipes</a:t>
            </a:r>
          </a:p>
          <a:p>
            <a:pPr marL="457200" lvl="1" indent="0">
              <a:lnSpc>
                <a:spcPct val="150000"/>
              </a:lnSpc>
              <a:buNone/>
            </a:pPr>
            <a:r>
              <a:rPr kumimoji="1" lang="en-US" altLang="zh-CN" dirty="0"/>
              <a:t>🧩</a:t>
            </a:r>
            <a:r>
              <a:rPr kumimoji="1" lang="zh-CN" altLang="en-US" dirty="0"/>
              <a:t> </a:t>
            </a:r>
            <a:r>
              <a:rPr kumimoji="1" lang="en-US" altLang="zh-CN" dirty="0"/>
              <a:t>Usability</a:t>
            </a:r>
            <a:r>
              <a:rPr kumimoji="1" lang="zh-CN" altLang="en-US" dirty="0"/>
              <a:t> </a:t>
            </a:r>
            <a:r>
              <a:rPr kumimoji="1" lang="en-US" altLang="zh-CN" dirty="0"/>
              <a:t>and</a:t>
            </a:r>
            <a:r>
              <a:rPr kumimoji="1" lang="zh-CN" altLang="en-US" dirty="0"/>
              <a:t> </a:t>
            </a:r>
            <a:r>
              <a:rPr kumimoji="1" lang="en-US" altLang="zh-CN" dirty="0"/>
              <a:t>Customizability</a:t>
            </a:r>
          </a:p>
          <a:p>
            <a:pPr marL="457200" lvl="1" indent="0">
              <a:lnSpc>
                <a:spcPct val="150000"/>
              </a:lnSpc>
              <a:buNone/>
            </a:pPr>
            <a:r>
              <a:rPr kumimoji="1" lang="en-US" altLang="zh-CN" dirty="0"/>
              <a:t>🗂️ Massive</a:t>
            </a:r>
            <a:r>
              <a:rPr kumimoji="1" lang="zh-CN" altLang="en-US" dirty="0"/>
              <a:t> </a:t>
            </a:r>
            <a:r>
              <a:rPr kumimoji="1" lang="en-US" altLang="zh-CN" dirty="0"/>
              <a:t>Data</a:t>
            </a:r>
            <a:r>
              <a:rPr kumimoji="1" lang="zh-CN" altLang="en-US" dirty="0"/>
              <a:t> </a:t>
            </a:r>
            <a:r>
              <a:rPr kumimoji="1" lang="en-US" altLang="zh-CN" dirty="0"/>
              <a:t>Volume</a:t>
            </a:r>
            <a:endParaRPr kumimoji="1" lang="zh-CN" altLang="en-US" dirty="0"/>
          </a:p>
        </p:txBody>
      </p:sp>
    </p:spTree>
    <p:extLst>
      <p:ext uri="{BB962C8B-B14F-4D97-AF65-F5344CB8AC3E}">
        <p14:creationId xmlns:p14="http://schemas.microsoft.com/office/powerpoint/2010/main" val="261858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61" y="2280432"/>
            <a:ext cx="7646311" cy="338807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Overview</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4" name="文本框 3"/>
          <p:cNvSpPr txBox="1"/>
          <p:nvPr/>
        </p:nvSpPr>
        <p:spPr>
          <a:xfrm>
            <a:off x="699494" y="1544404"/>
            <a:ext cx="3991969" cy="4948471"/>
          </a:xfrm>
          <a:prstGeom prst="rect">
            <a:avLst/>
          </a:prstGeom>
          <a:noFill/>
        </p:spPr>
        <p:txBody>
          <a:bodyPr wrap="square" rtlCol="0">
            <a:spAutoFit/>
          </a:bodyPr>
          <a:lstStyle/>
          <a:p>
            <a:pPr marL="342900" indent="-342900">
              <a:lnSpc>
                <a:spcPct val="150000"/>
              </a:lnSpc>
              <a:buFont typeface="Wingdings" pitchFamily="2" charset="2"/>
              <a:buChar char="Ø"/>
            </a:pPr>
            <a:r>
              <a:rPr kumimoji="1" lang="en-US" altLang="zh-CN" sz="2000" b="1" dirty="0"/>
              <a:t>Systematic</a:t>
            </a:r>
            <a:r>
              <a:rPr kumimoji="1" lang="zh-CN" altLang="en-US" sz="2000" b="1" dirty="0"/>
              <a:t> </a:t>
            </a:r>
            <a:r>
              <a:rPr kumimoji="1" lang="en-US" altLang="zh-CN" sz="2000" b="1" dirty="0"/>
              <a:t>&amp;</a:t>
            </a:r>
            <a:r>
              <a:rPr kumimoji="1" lang="zh-CN" altLang="en-US" sz="2000" b="1" dirty="0"/>
              <a:t> </a:t>
            </a:r>
            <a:r>
              <a:rPr kumimoji="1" lang="en-US" altLang="zh-CN" sz="2000" b="1" dirty="0"/>
              <a:t>Reusable</a:t>
            </a:r>
          </a:p>
          <a:p>
            <a:pPr marL="742950" lvl="1" indent="-285750">
              <a:lnSpc>
                <a:spcPct val="150000"/>
              </a:lnSpc>
              <a:buFont typeface="Arial" panose="020B0604020202020204" pitchFamily="34" charset="0"/>
              <a:buChar char="•"/>
            </a:pPr>
            <a:r>
              <a:rPr kumimoji="1" lang="en-US" altLang="zh-CN" dirty="0"/>
              <a:t>100+</a:t>
            </a:r>
            <a:r>
              <a:rPr kumimoji="1" lang="zh-CN" altLang="en-US" dirty="0"/>
              <a:t> </a:t>
            </a:r>
            <a:r>
              <a:rPr kumimoji="1" lang="en-US" altLang="zh-CN" dirty="0"/>
              <a:t>standard</a:t>
            </a:r>
            <a:r>
              <a:rPr kumimoji="1" lang="zh-CN" altLang="en-US" dirty="0"/>
              <a:t> </a:t>
            </a:r>
            <a:r>
              <a:rPr kumimoji="1" lang="en-US" altLang="zh-CN" dirty="0"/>
              <a:t>OPs</a:t>
            </a:r>
          </a:p>
          <a:p>
            <a:pPr marL="742950" lvl="1" indent="-285750">
              <a:lnSpc>
                <a:spcPct val="150000"/>
              </a:lnSpc>
              <a:buFont typeface="Arial" panose="020B0604020202020204" pitchFamily="34" charset="0"/>
              <a:buChar char="•"/>
            </a:pPr>
            <a:r>
              <a:rPr kumimoji="1" lang="en-US" altLang="zh-CN" dirty="0"/>
              <a:t>50+</a:t>
            </a:r>
            <a:r>
              <a:rPr kumimoji="1" lang="zh-CN" altLang="en-US" dirty="0"/>
              <a:t> </a:t>
            </a:r>
            <a:r>
              <a:rPr kumimoji="1" lang="en-US" altLang="zh-CN" dirty="0"/>
              <a:t>tools &amp; data</a:t>
            </a:r>
            <a:r>
              <a:rPr kumimoji="1" lang="zh-CN" altLang="en-US" dirty="0"/>
              <a:t> </a:t>
            </a:r>
            <a:r>
              <a:rPr kumimoji="1" lang="en-US" altLang="zh-CN" dirty="0"/>
              <a:t>recipes</a:t>
            </a:r>
          </a:p>
          <a:p>
            <a:pPr marL="342900" indent="-342900">
              <a:lnSpc>
                <a:spcPct val="150000"/>
              </a:lnSpc>
              <a:buFont typeface="Wingdings" pitchFamily="2" charset="2"/>
              <a:buChar char="Ø"/>
            </a:pPr>
            <a:r>
              <a:rPr kumimoji="1" lang="en-US" altLang="zh-CN" sz="2000" b="1" dirty="0"/>
              <a:t>Actionable</a:t>
            </a:r>
            <a:r>
              <a:rPr kumimoji="1" lang="zh-CN" altLang="en-US" sz="2000" b="1" dirty="0"/>
              <a:t> </a:t>
            </a:r>
            <a:r>
              <a:rPr kumimoji="1" lang="en-US" altLang="zh-CN" sz="2000" b="1" dirty="0"/>
              <a:t>&amp;</a:t>
            </a:r>
            <a:r>
              <a:rPr kumimoji="1" lang="zh-CN" altLang="en-US" sz="2000" b="1" dirty="0"/>
              <a:t> </a:t>
            </a:r>
            <a:r>
              <a:rPr kumimoji="1" lang="en-US" altLang="zh-CN" sz="2000" b="1" dirty="0"/>
              <a:t>Measurable</a:t>
            </a:r>
          </a:p>
          <a:p>
            <a:pPr marL="742950" lvl="1" indent="-285750">
              <a:lnSpc>
                <a:spcPct val="150000"/>
              </a:lnSpc>
              <a:buFont typeface="Arial" panose="020B0604020202020204" pitchFamily="34" charset="0"/>
              <a:buChar char="•"/>
            </a:pPr>
            <a:r>
              <a:rPr kumimoji="1" lang="en-US" altLang="zh-CN" sz="1600" dirty="0"/>
              <a:t>Data-model</a:t>
            </a:r>
            <a:r>
              <a:rPr kumimoji="1" lang="zh-CN" altLang="en-US" sz="1600" dirty="0"/>
              <a:t> </a:t>
            </a:r>
            <a:r>
              <a:rPr kumimoji="1" lang="en-US" altLang="zh-CN" sz="1600" dirty="0"/>
              <a:t>co-development</a:t>
            </a:r>
          </a:p>
          <a:p>
            <a:pPr marL="742950" lvl="1" indent="-285750">
              <a:lnSpc>
                <a:spcPct val="150000"/>
              </a:lnSpc>
              <a:buFont typeface="Arial" panose="020B0604020202020204" pitchFamily="34" charset="0"/>
              <a:buChar char="•"/>
            </a:pPr>
            <a:r>
              <a:rPr kumimoji="1" lang="en-US" altLang="zh-CN" sz="1600" dirty="0"/>
              <a:t>Multiple</a:t>
            </a:r>
            <a:r>
              <a:rPr kumimoji="1" lang="zh-CN" altLang="en-US" sz="1600" dirty="0"/>
              <a:t> </a:t>
            </a:r>
            <a:r>
              <a:rPr kumimoji="1" lang="en-US" altLang="zh-CN" sz="1600" dirty="0"/>
              <a:t>feedback</a:t>
            </a:r>
            <a:r>
              <a:rPr kumimoji="1" lang="zh-CN" altLang="en-US" sz="1600" dirty="0"/>
              <a:t> </a:t>
            </a:r>
            <a:r>
              <a:rPr kumimoji="1" lang="en-US" altLang="zh-CN" sz="1600" dirty="0"/>
              <a:t>signals</a:t>
            </a:r>
            <a:endParaRPr kumimoji="1" lang="en-US" altLang="zh-CN" sz="2000" dirty="0"/>
          </a:p>
          <a:p>
            <a:pPr marL="342900" indent="-342900">
              <a:lnSpc>
                <a:spcPct val="150000"/>
              </a:lnSpc>
              <a:buFont typeface="Wingdings" pitchFamily="2" charset="2"/>
              <a:buChar char="Ø"/>
            </a:pPr>
            <a:r>
              <a:rPr kumimoji="1" lang="en-US" altLang="zh-CN" sz="2000" b="1" dirty="0"/>
              <a:t>User-Friendly</a:t>
            </a:r>
            <a:r>
              <a:rPr kumimoji="1" lang="zh-CN" altLang="en-US" sz="2000" b="1" dirty="0"/>
              <a:t> </a:t>
            </a:r>
            <a:r>
              <a:rPr kumimoji="1" lang="en-US" altLang="zh-CN" sz="2000" b="1" dirty="0"/>
              <a:t>&amp;</a:t>
            </a:r>
            <a:r>
              <a:rPr kumimoji="1" lang="zh-CN" altLang="en-US" sz="2000" b="1" dirty="0"/>
              <a:t> </a:t>
            </a:r>
            <a:r>
              <a:rPr kumimoji="1" lang="en-US" altLang="zh-CN" sz="2000" b="1" dirty="0"/>
              <a:t>Flexible</a:t>
            </a:r>
          </a:p>
          <a:p>
            <a:pPr marL="742950" lvl="1" indent="-285750">
              <a:lnSpc>
                <a:spcPct val="150000"/>
              </a:lnSpc>
              <a:buFont typeface="Arial" panose="020B0604020202020204" pitchFamily="34" charset="0"/>
              <a:buChar char="•"/>
            </a:pPr>
            <a:r>
              <a:rPr kumimoji="1" lang="en-US" altLang="zh-CN" sz="1600" dirty="0"/>
              <a:t>Zero/low-code,</a:t>
            </a:r>
            <a:r>
              <a:rPr kumimoji="1" lang="zh-CN" altLang="en-US" sz="1600" dirty="0"/>
              <a:t> </a:t>
            </a:r>
            <a:r>
              <a:rPr kumimoji="1" lang="en-US" altLang="zh-CN" sz="1600" dirty="0"/>
              <a:t>customizable</a:t>
            </a:r>
          </a:p>
          <a:p>
            <a:pPr marL="742950" lvl="1" indent="-285750">
              <a:lnSpc>
                <a:spcPct val="150000"/>
              </a:lnSpc>
              <a:buFont typeface="Arial" panose="020B0604020202020204" pitchFamily="34" charset="0"/>
              <a:buChar char="•"/>
            </a:pPr>
            <a:r>
              <a:rPr kumimoji="1" lang="en-US" altLang="zh-CN" sz="1600" dirty="0"/>
              <a:t>Comprehensive</a:t>
            </a:r>
            <a:r>
              <a:rPr kumimoji="1" lang="zh-CN" altLang="en-US" sz="1600" dirty="0"/>
              <a:t> </a:t>
            </a:r>
            <a:r>
              <a:rPr kumimoji="1" lang="en-US" altLang="zh-CN" sz="1600" dirty="0"/>
              <a:t>documents</a:t>
            </a:r>
            <a:endParaRPr kumimoji="1" lang="en-US" altLang="zh-CN" sz="2000" dirty="0"/>
          </a:p>
          <a:p>
            <a:pPr marL="342900" indent="-342900">
              <a:lnSpc>
                <a:spcPct val="150000"/>
              </a:lnSpc>
              <a:buFont typeface="Wingdings" pitchFamily="2" charset="2"/>
              <a:buChar char="Ø"/>
            </a:pPr>
            <a:r>
              <a:rPr kumimoji="1" lang="en-US" altLang="zh-CN" sz="2000" b="1" dirty="0"/>
              <a:t>Efficient</a:t>
            </a:r>
            <a:r>
              <a:rPr kumimoji="1" lang="zh-CN" altLang="en-US" sz="2000" b="1" dirty="0"/>
              <a:t> </a:t>
            </a:r>
            <a:r>
              <a:rPr kumimoji="1" lang="en-US" altLang="zh-CN" sz="2000" b="1" dirty="0"/>
              <a:t>&amp;</a:t>
            </a:r>
            <a:r>
              <a:rPr kumimoji="1" lang="zh-CN" altLang="en-US" sz="2000" b="1" dirty="0"/>
              <a:t> </a:t>
            </a:r>
            <a:r>
              <a:rPr kumimoji="1" lang="en-US" altLang="zh-CN" sz="2000" b="1" dirty="0"/>
              <a:t>Robust</a:t>
            </a:r>
          </a:p>
          <a:p>
            <a:pPr marL="742950" lvl="1" indent="-285750">
              <a:lnSpc>
                <a:spcPct val="150000"/>
              </a:lnSpc>
              <a:buFont typeface="Arial" panose="020B0604020202020204" pitchFamily="34" charset="0"/>
              <a:buChar char="•"/>
            </a:pPr>
            <a:r>
              <a:rPr kumimoji="1" lang="en-US" altLang="zh-CN" sz="1600" dirty="0"/>
              <a:t>System</a:t>
            </a:r>
            <a:r>
              <a:rPr kumimoji="1" lang="zh-CN" altLang="en-US" sz="1600" dirty="0"/>
              <a:t> </a:t>
            </a:r>
            <a:r>
              <a:rPr kumimoji="1" lang="en-US" altLang="zh-CN" sz="1600" dirty="0"/>
              <a:t>performance</a:t>
            </a:r>
            <a:r>
              <a:rPr kumimoji="1" lang="zh-CN" altLang="en-US" sz="1600" dirty="0"/>
              <a:t> </a:t>
            </a:r>
            <a:r>
              <a:rPr kumimoji="1" lang="en-US" altLang="zh-CN" sz="1600" dirty="0"/>
              <a:t>optimization</a:t>
            </a:r>
          </a:p>
          <a:p>
            <a:pPr marL="742950" lvl="1" indent="-285750">
              <a:lnSpc>
                <a:spcPct val="150000"/>
              </a:lnSpc>
              <a:buFont typeface="Arial" panose="020B0604020202020204" pitchFamily="34" charset="0"/>
              <a:buChar char="•"/>
            </a:pPr>
            <a:r>
              <a:rPr kumimoji="1" lang="en-US" altLang="zh-CN" sz="1600" dirty="0"/>
              <a:t>Distribution</a:t>
            </a:r>
            <a:r>
              <a:rPr kumimoji="1" lang="zh-CN" altLang="en-US" sz="1600" dirty="0"/>
              <a:t> </a:t>
            </a:r>
            <a:r>
              <a:rPr kumimoji="1" lang="en-US" altLang="zh-CN" sz="1600" dirty="0"/>
              <a:t>supported</a:t>
            </a:r>
            <a:endParaRPr kumimoji="1" lang="en-US" altLang="zh-CN" sz="2000" dirty="0"/>
          </a:p>
        </p:txBody>
      </p:sp>
    </p:spTree>
    <p:extLst>
      <p:ext uri="{BB962C8B-B14F-4D97-AF65-F5344CB8AC3E}">
        <p14:creationId xmlns:p14="http://schemas.microsoft.com/office/powerpoint/2010/main" val="342601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Standard</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a:blip r:embed="rId3">
            <a:alphaModFix amt="36000"/>
            <a:extLst>
              <a:ext uri="{28A0092B-C50C-407E-A947-70E740481C1C}">
                <a14:useLocalDpi xmlns:a14="http://schemas.microsoft.com/office/drawing/2010/main" val="0"/>
              </a:ext>
            </a:extLst>
          </a:blip>
          <a:srcRect/>
          <a:stretch>
            <a:fillRect/>
          </a:stretch>
        </p:blipFill>
        <p:spPr bwMode="auto">
          <a:xfrm>
            <a:off x="1883317" y="2291376"/>
            <a:ext cx="8425365" cy="3733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view">
            <a:extLst>
              <a:ext uri="{FF2B5EF4-FFF2-40B4-BE49-F238E27FC236}">
                <a16:creationId xmlns:a16="http://schemas.microsoft.com/office/drawing/2014/main" id="{F72AFF8F-9418-6B00-2FFC-618B1A4A918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7642" t="64491" r="41961"/>
          <a:stretch/>
        </p:blipFill>
        <p:spPr bwMode="auto">
          <a:xfrm>
            <a:off x="3369732" y="4699013"/>
            <a:ext cx="3403601" cy="1325634"/>
          </a:xfrm>
          <a:custGeom>
            <a:avLst/>
            <a:gdLst>
              <a:gd name="connsiteX0" fmla="*/ 0 w 3403601"/>
              <a:gd name="connsiteY0" fmla="*/ 220943 h 1325634"/>
              <a:gd name="connsiteX1" fmla="*/ 220943 w 3403601"/>
              <a:gd name="connsiteY1" fmla="*/ 0 h 1325634"/>
              <a:gd name="connsiteX2" fmla="*/ 724435 w 3403601"/>
              <a:gd name="connsiteY2" fmla="*/ 0 h 1325634"/>
              <a:gd name="connsiteX3" fmla="*/ 1257543 w 3403601"/>
              <a:gd name="connsiteY3" fmla="*/ 0 h 1325634"/>
              <a:gd name="connsiteX4" fmla="*/ 1909121 w 3403601"/>
              <a:gd name="connsiteY4" fmla="*/ 0 h 1325634"/>
              <a:gd name="connsiteX5" fmla="*/ 2412612 w 3403601"/>
              <a:gd name="connsiteY5" fmla="*/ 0 h 1325634"/>
              <a:gd name="connsiteX6" fmla="*/ 3182658 w 3403601"/>
              <a:gd name="connsiteY6" fmla="*/ 0 h 1325634"/>
              <a:gd name="connsiteX7" fmla="*/ 3403601 w 3403601"/>
              <a:gd name="connsiteY7" fmla="*/ 220943 h 1325634"/>
              <a:gd name="connsiteX8" fmla="*/ 3403601 w 3403601"/>
              <a:gd name="connsiteY8" fmla="*/ 680492 h 1325634"/>
              <a:gd name="connsiteX9" fmla="*/ 3403601 w 3403601"/>
              <a:gd name="connsiteY9" fmla="*/ 1104691 h 1325634"/>
              <a:gd name="connsiteX10" fmla="*/ 3182658 w 3403601"/>
              <a:gd name="connsiteY10" fmla="*/ 1325634 h 1325634"/>
              <a:gd name="connsiteX11" fmla="*/ 2649549 w 3403601"/>
              <a:gd name="connsiteY11" fmla="*/ 1325634 h 1325634"/>
              <a:gd name="connsiteX12" fmla="*/ 2116441 w 3403601"/>
              <a:gd name="connsiteY12" fmla="*/ 1325634 h 1325634"/>
              <a:gd name="connsiteX13" fmla="*/ 1553715 w 3403601"/>
              <a:gd name="connsiteY13" fmla="*/ 1325634 h 1325634"/>
              <a:gd name="connsiteX14" fmla="*/ 1020606 w 3403601"/>
              <a:gd name="connsiteY14" fmla="*/ 1325634 h 1325634"/>
              <a:gd name="connsiteX15" fmla="*/ 220943 w 3403601"/>
              <a:gd name="connsiteY15" fmla="*/ 1325634 h 1325634"/>
              <a:gd name="connsiteX16" fmla="*/ 0 w 3403601"/>
              <a:gd name="connsiteY16" fmla="*/ 1104691 h 1325634"/>
              <a:gd name="connsiteX17" fmla="*/ 0 w 3403601"/>
              <a:gd name="connsiteY17" fmla="*/ 680492 h 1325634"/>
              <a:gd name="connsiteX18" fmla="*/ 0 w 3403601"/>
              <a:gd name="connsiteY18" fmla="*/ 220943 h 132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03601" h="1325634" fill="none" extrusionOk="0">
                <a:moveTo>
                  <a:pt x="0" y="220943"/>
                </a:moveTo>
                <a:cubicBezTo>
                  <a:pt x="3705" y="90594"/>
                  <a:pt x="115462" y="-12150"/>
                  <a:pt x="220943" y="0"/>
                </a:cubicBezTo>
                <a:cubicBezTo>
                  <a:pt x="448567" y="-40437"/>
                  <a:pt x="487162" y="40018"/>
                  <a:pt x="724435" y="0"/>
                </a:cubicBezTo>
                <a:cubicBezTo>
                  <a:pt x="961708" y="-40018"/>
                  <a:pt x="1022882" y="53116"/>
                  <a:pt x="1257543" y="0"/>
                </a:cubicBezTo>
                <a:cubicBezTo>
                  <a:pt x="1492204" y="-53116"/>
                  <a:pt x="1701314" y="41483"/>
                  <a:pt x="1909121" y="0"/>
                </a:cubicBezTo>
                <a:cubicBezTo>
                  <a:pt x="2116928" y="-41483"/>
                  <a:pt x="2270332" y="51779"/>
                  <a:pt x="2412612" y="0"/>
                </a:cubicBezTo>
                <a:cubicBezTo>
                  <a:pt x="2554892" y="-51779"/>
                  <a:pt x="2853325" y="25184"/>
                  <a:pt x="3182658" y="0"/>
                </a:cubicBezTo>
                <a:cubicBezTo>
                  <a:pt x="3310127" y="-8993"/>
                  <a:pt x="3419447" y="105693"/>
                  <a:pt x="3403601" y="220943"/>
                </a:cubicBezTo>
                <a:cubicBezTo>
                  <a:pt x="3419094" y="339243"/>
                  <a:pt x="3355145" y="501410"/>
                  <a:pt x="3403601" y="680492"/>
                </a:cubicBezTo>
                <a:cubicBezTo>
                  <a:pt x="3452057" y="859574"/>
                  <a:pt x="3356936" y="930883"/>
                  <a:pt x="3403601" y="1104691"/>
                </a:cubicBezTo>
                <a:cubicBezTo>
                  <a:pt x="3368302" y="1219622"/>
                  <a:pt x="3312021" y="1309437"/>
                  <a:pt x="3182658" y="1325634"/>
                </a:cubicBezTo>
                <a:cubicBezTo>
                  <a:pt x="3069884" y="1330419"/>
                  <a:pt x="2865226" y="1290398"/>
                  <a:pt x="2649549" y="1325634"/>
                </a:cubicBezTo>
                <a:cubicBezTo>
                  <a:pt x="2433872" y="1360870"/>
                  <a:pt x="2265159" y="1307131"/>
                  <a:pt x="2116441" y="1325634"/>
                </a:cubicBezTo>
                <a:cubicBezTo>
                  <a:pt x="1967723" y="1344137"/>
                  <a:pt x="1796338" y="1324809"/>
                  <a:pt x="1553715" y="1325634"/>
                </a:cubicBezTo>
                <a:cubicBezTo>
                  <a:pt x="1311092" y="1326459"/>
                  <a:pt x="1213508" y="1281000"/>
                  <a:pt x="1020606" y="1325634"/>
                </a:cubicBezTo>
                <a:cubicBezTo>
                  <a:pt x="827704" y="1370268"/>
                  <a:pt x="545177" y="1271236"/>
                  <a:pt x="220943" y="1325634"/>
                </a:cubicBezTo>
                <a:cubicBezTo>
                  <a:pt x="119690" y="1315249"/>
                  <a:pt x="20816" y="1227838"/>
                  <a:pt x="0" y="1104691"/>
                </a:cubicBezTo>
                <a:cubicBezTo>
                  <a:pt x="-18630" y="971959"/>
                  <a:pt x="39569" y="873788"/>
                  <a:pt x="0" y="680492"/>
                </a:cubicBezTo>
                <a:cubicBezTo>
                  <a:pt x="-39569" y="487196"/>
                  <a:pt x="31300" y="363433"/>
                  <a:pt x="0" y="220943"/>
                </a:cubicBezTo>
                <a:close/>
              </a:path>
              <a:path w="3403601" h="1325634" stroke="0" extrusionOk="0">
                <a:moveTo>
                  <a:pt x="0" y="220943"/>
                </a:moveTo>
                <a:cubicBezTo>
                  <a:pt x="26994" y="119112"/>
                  <a:pt x="96211" y="35238"/>
                  <a:pt x="220943" y="0"/>
                </a:cubicBezTo>
                <a:cubicBezTo>
                  <a:pt x="499798" y="-10744"/>
                  <a:pt x="594778" y="37550"/>
                  <a:pt x="813286" y="0"/>
                </a:cubicBezTo>
                <a:cubicBezTo>
                  <a:pt x="1031794" y="-37550"/>
                  <a:pt x="1163421" y="44440"/>
                  <a:pt x="1435246" y="0"/>
                </a:cubicBezTo>
                <a:cubicBezTo>
                  <a:pt x="1707071" y="-44440"/>
                  <a:pt x="1704219" y="18308"/>
                  <a:pt x="1968355" y="0"/>
                </a:cubicBezTo>
                <a:cubicBezTo>
                  <a:pt x="2232491" y="-18308"/>
                  <a:pt x="2272983" y="1479"/>
                  <a:pt x="2471846" y="0"/>
                </a:cubicBezTo>
                <a:cubicBezTo>
                  <a:pt x="2670709" y="-1479"/>
                  <a:pt x="2853165" y="12409"/>
                  <a:pt x="3182658" y="0"/>
                </a:cubicBezTo>
                <a:cubicBezTo>
                  <a:pt x="3282396" y="-10089"/>
                  <a:pt x="3390884" y="130836"/>
                  <a:pt x="3403601" y="220943"/>
                </a:cubicBezTo>
                <a:cubicBezTo>
                  <a:pt x="3437087" y="425166"/>
                  <a:pt x="3372347" y="509006"/>
                  <a:pt x="3403601" y="662817"/>
                </a:cubicBezTo>
                <a:cubicBezTo>
                  <a:pt x="3434855" y="816628"/>
                  <a:pt x="3380406" y="976001"/>
                  <a:pt x="3403601" y="1104691"/>
                </a:cubicBezTo>
                <a:cubicBezTo>
                  <a:pt x="3411716" y="1236472"/>
                  <a:pt x="3318952" y="1326313"/>
                  <a:pt x="3182658" y="1325634"/>
                </a:cubicBezTo>
                <a:cubicBezTo>
                  <a:pt x="3006993" y="1372212"/>
                  <a:pt x="2772412" y="1269381"/>
                  <a:pt x="2649549" y="1325634"/>
                </a:cubicBezTo>
                <a:cubicBezTo>
                  <a:pt x="2526686" y="1381887"/>
                  <a:pt x="2270136" y="1286562"/>
                  <a:pt x="2086823" y="1325634"/>
                </a:cubicBezTo>
                <a:cubicBezTo>
                  <a:pt x="1903510" y="1364706"/>
                  <a:pt x="1674195" y="1318131"/>
                  <a:pt x="1435246" y="1325634"/>
                </a:cubicBezTo>
                <a:cubicBezTo>
                  <a:pt x="1196297" y="1333137"/>
                  <a:pt x="1116119" y="1317547"/>
                  <a:pt x="872520" y="1325634"/>
                </a:cubicBezTo>
                <a:cubicBezTo>
                  <a:pt x="628921" y="1333721"/>
                  <a:pt x="467109" y="1286807"/>
                  <a:pt x="220943" y="1325634"/>
                </a:cubicBezTo>
                <a:cubicBezTo>
                  <a:pt x="87899" y="1348448"/>
                  <a:pt x="20132" y="1209888"/>
                  <a:pt x="0" y="1104691"/>
                </a:cubicBezTo>
                <a:cubicBezTo>
                  <a:pt x="-23699" y="977019"/>
                  <a:pt x="34777" y="791440"/>
                  <a:pt x="0" y="689329"/>
                </a:cubicBezTo>
                <a:cubicBezTo>
                  <a:pt x="-34777" y="587218"/>
                  <a:pt x="20704" y="366433"/>
                  <a:pt x="0" y="220943"/>
                </a:cubicBezTo>
                <a:close/>
              </a:path>
            </a:pathLst>
          </a:custGeom>
          <a:solidFill>
            <a:srgbClr val="FF0000"/>
          </a:solidFill>
          <a:ln w="38100">
            <a:solidFill>
              <a:srgbClr val="FF0000"/>
            </a:solidFill>
          </a:ln>
        </p:spPr>
      </p:pic>
      <p:graphicFrame>
        <p:nvGraphicFramePr>
          <p:cNvPr id="4" name="表格 3">
            <a:extLst>
              <a:ext uri="{FF2B5EF4-FFF2-40B4-BE49-F238E27FC236}">
                <a16:creationId xmlns:a16="http://schemas.microsoft.com/office/drawing/2014/main" id="{AE1CE3E6-4973-3361-AA9C-944356A9DB3A}"/>
              </a:ext>
            </a:extLst>
          </p:cNvPr>
          <p:cNvGraphicFramePr>
            <a:graphicFrameLocks noGrp="1"/>
          </p:cNvGraphicFramePr>
          <p:nvPr>
            <p:extLst>
              <p:ext uri="{D42A27DB-BD31-4B8C-83A1-F6EECF244321}">
                <p14:modId xmlns:p14="http://schemas.microsoft.com/office/powerpoint/2010/main" val="902430460"/>
              </p:ext>
            </p:extLst>
          </p:nvPr>
        </p:nvGraphicFramePr>
        <p:xfrm>
          <a:off x="4859393" y="1789465"/>
          <a:ext cx="7147448" cy="2308860"/>
        </p:xfrm>
        <a:graphic>
          <a:graphicData uri="http://schemas.openxmlformats.org/drawingml/2006/table">
            <a:tbl>
              <a:tblPr firstRow="1" bandRow="1">
                <a:tableStyleId>{B301B821-A1FF-4177-AEE7-76D212191A09}</a:tableStyleId>
              </a:tblPr>
              <a:tblGrid>
                <a:gridCol w="1494879">
                  <a:extLst>
                    <a:ext uri="{9D8B030D-6E8A-4147-A177-3AD203B41FA5}">
                      <a16:colId xmlns:a16="http://schemas.microsoft.com/office/drawing/2014/main" val="346132945"/>
                    </a:ext>
                  </a:extLst>
                </a:gridCol>
                <a:gridCol w="786213">
                  <a:extLst>
                    <a:ext uri="{9D8B030D-6E8A-4147-A177-3AD203B41FA5}">
                      <a16:colId xmlns:a16="http://schemas.microsoft.com/office/drawing/2014/main" val="1291325853"/>
                    </a:ext>
                  </a:extLst>
                </a:gridCol>
                <a:gridCol w="4866356">
                  <a:extLst>
                    <a:ext uri="{9D8B030D-6E8A-4147-A177-3AD203B41FA5}">
                      <a16:colId xmlns:a16="http://schemas.microsoft.com/office/drawing/2014/main" val="2876417445"/>
                    </a:ext>
                  </a:extLst>
                </a:gridCol>
              </a:tblGrid>
              <a:tr h="196894">
                <a:tc>
                  <a:txBody>
                    <a:bodyPr/>
                    <a:lstStyle/>
                    <a:p>
                      <a:r>
                        <a:rPr lang="en-US" altLang="zh-CN" sz="1800" dirty="0"/>
                        <a:t>Type</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Num.</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Description</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2358939"/>
                  </a:ext>
                </a:extLst>
              </a:tr>
              <a:tr h="321848">
                <a:tc>
                  <a:txBody>
                    <a:bodyPr/>
                    <a:lstStyle/>
                    <a:p>
                      <a:r>
                        <a:rPr lang="en-US" altLang="zh-CN" sz="1800" dirty="0"/>
                        <a:t>Formatter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a:t>7</a:t>
                      </a:r>
                      <a:endParaRPr lang="zh-CN"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effectLst/>
                        </a:rPr>
                        <a:t>Discovers, loads, and canonicalizes source data</a:t>
                      </a:r>
                      <a:endParaRPr lang="zh-CN" altLang="en-US" sz="18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316917"/>
                  </a:ext>
                </a:extLst>
              </a:tr>
              <a:tr h="321848">
                <a:tc>
                  <a:txBody>
                    <a:bodyPr/>
                    <a:lstStyle/>
                    <a:p>
                      <a:r>
                        <a:rPr lang="en-US" altLang="zh-CN" sz="1800" dirty="0"/>
                        <a:t>Mapper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a:t>43</a:t>
                      </a:r>
                      <a:endParaRPr lang="zh-CN"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effectLst/>
                        </a:rPr>
                        <a:t>Edits and transforms samples</a:t>
                      </a:r>
                      <a:endParaRPr lang="zh-CN" altLang="en-US" sz="18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1758334"/>
                  </a:ext>
                </a:extLst>
              </a:tr>
              <a:tr h="321848">
                <a:tc>
                  <a:txBody>
                    <a:bodyPr/>
                    <a:lstStyle/>
                    <a:p>
                      <a:r>
                        <a:rPr lang="en-US" altLang="zh-CN" sz="1800" dirty="0"/>
                        <a:t>Filter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41</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effectLst/>
                        </a:rPr>
                        <a:t>Filters out low-quality samples</a:t>
                      </a:r>
                      <a:endParaRPr lang="zh-CN" altLang="en-US" sz="18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948148"/>
                  </a:ext>
                </a:extLst>
              </a:tr>
              <a:tr h="321848">
                <a:tc>
                  <a:txBody>
                    <a:bodyPr/>
                    <a:lstStyle/>
                    <a:p>
                      <a:r>
                        <a:rPr lang="en-US" altLang="zh-CN" sz="1800" dirty="0" err="1"/>
                        <a:t>Deduplicator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a:t>5</a:t>
                      </a:r>
                      <a:endParaRPr lang="zh-CN"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effectLst/>
                        </a:rPr>
                        <a:t>Detects and removes duplicate samples</a:t>
                      </a:r>
                      <a:endParaRPr lang="zh-CN" altLang="en-US" sz="18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7192619"/>
                  </a:ext>
                </a:extLst>
              </a:tr>
              <a:tr h="321848">
                <a:tc>
                  <a:txBody>
                    <a:bodyPr/>
                    <a:lstStyle/>
                    <a:p>
                      <a:r>
                        <a:rPr lang="en-US" altLang="zh-CN" sz="1800" dirty="0"/>
                        <a:t>Selector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a:t>2</a:t>
                      </a:r>
                      <a:endParaRPr lang="zh-CN"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effectLst/>
                        </a:rPr>
                        <a:t>Selects top samples based on ranking</a:t>
                      </a:r>
                      <a:endParaRPr lang="zh-CN" altLang="en-US" sz="1800"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644253"/>
                  </a:ext>
                </a:extLst>
              </a:tr>
            </a:tbl>
          </a:graphicData>
        </a:graphic>
      </p:graphicFrame>
    </p:spTree>
    <p:extLst>
      <p:ext uri="{BB962C8B-B14F-4D97-AF65-F5344CB8AC3E}">
        <p14:creationId xmlns:p14="http://schemas.microsoft.com/office/powerpoint/2010/main" val="2980024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Standard</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OPs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7" name="图片 6">
            <a:extLst>
              <a:ext uri="{FF2B5EF4-FFF2-40B4-BE49-F238E27FC236}">
                <a16:creationId xmlns:a16="http://schemas.microsoft.com/office/drawing/2014/main" id="{78C57C64-9179-AB81-432E-D72940DA342F}"/>
              </a:ext>
            </a:extLst>
          </p:cNvPr>
          <p:cNvPicPr>
            <a:picLocks noChangeAspect="1"/>
          </p:cNvPicPr>
          <p:nvPr/>
        </p:nvPicPr>
        <p:blipFill>
          <a:blip r:embed="rId3"/>
          <a:stretch>
            <a:fillRect/>
          </a:stretch>
        </p:blipFill>
        <p:spPr>
          <a:xfrm>
            <a:off x="1126077" y="2149252"/>
            <a:ext cx="4969923" cy="4547949"/>
          </a:xfrm>
          <a:prstGeom prst="rect">
            <a:avLst/>
          </a:prstGeom>
        </p:spPr>
      </p:pic>
      <p:sp>
        <p:nvSpPr>
          <p:cNvPr id="5" name="文本框 4">
            <a:extLst>
              <a:ext uri="{FF2B5EF4-FFF2-40B4-BE49-F238E27FC236}">
                <a16:creationId xmlns:a16="http://schemas.microsoft.com/office/drawing/2014/main" id="{E554AA42-11BB-866B-7B78-AC0F2D066D19}"/>
              </a:ext>
            </a:extLst>
          </p:cNvPr>
          <p:cNvSpPr txBox="1"/>
          <p:nvPr/>
        </p:nvSpPr>
        <p:spPr>
          <a:xfrm>
            <a:off x="-433837" y="1517501"/>
            <a:ext cx="7058355" cy="548548"/>
          </a:xfrm>
          <a:prstGeom prst="rect">
            <a:avLst/>
          </a:prstGeom>
          <a:noFill/>
        </p:spPr>
        <p:txBody>
          <a:bodyPr wrap="square">
            <a:spAutoFit/>
          </a:bodyPr>
          <a:lstStyle/>
          <a:p>
            <a:pPr marL="1714500" lvl="3" indent="-342900">
              <a:lnSpc>
                <a:spcPct val="150000"/>
              </a:lnSpc>
              <a:buFont typeface="Wingdings" pitchFamily="2" charset="2"/>
              <a:buChar char="Ø"/>
            </a:pPr>
            <a:r>
              <a:rPr lang="en-US" altLang="zh-CN" sz="2200" dirty="0"/>
              <a:t>Standard</a:t>
            </a:r>
            <a:r>
              <a:rPr lang="zh-CN" altLang="en-US" sz="2200" dirty="0"/>
              <a:t> </a:t>
            </a:r>
            <a:r>
              <a:rPr lang="en-US" altLang="zh-CN" sz="2200" dirty="0"/>
              <a:t>OP</a:t>
            </a:r>
            <a:r>
              <a:rPr lang="zh-CN" altLang="en-US" sz="2200" dirty="0"/>
              <a:t> </a:t>
            </a:r>
            <a:r>
              <a:rPr lang="en-US" altLang="zh-CN" sz="2200" dirty="0"/>
              <a:t>base</a:t>
            </a:r>
            <a:r>
              <a:rPr lang="zh-CN" altLang="en-US" sz="2200" dirty="0"/>
              <a:t> </a:t>
            </a:r>
            <a:r>
              <a:rPr lang="en-US" altLang="zh-CN" sz="2200" dirty="0"/>
              <a:t>class</a:t>
            </a:r>
          </a:p>
        </p:txBody>
      </p:sp>
      <p:sp>
        <p:nvSpPr>
          <p:cNvPr id="3" name="文本框 2">
            <a:extLst>
              <a:ext uri="{FF2B5EF4-FFF2-40B4-BE49-F238E27FC236}">
                <a16:creationId xmlns:a16="http://schemas.microsoft.com/office/drawing/2014/main" id="{0E34698C-C946-A70D-FD0D-E223BA6E5B1A}"/>
              </a:ext>
            </a:extLst>
          </p:cNvPr>
          <p:cNvSpPr txBox="1"/>
          <p:nvPr/>
        </p:nvSpPr>
        <p:spPr>
          <a:xfrm>
            <a:off x="5133645" y="1517501"/>
            <a:ext cx="7058355" cy="548548"/>
          </a:xfrm>
          <a:prstGeom prst="rect">
            <a:avLst/>
          </a:prstGeom>
          <a:noFill/>
        </p:spPr>
        <p:txBody>
          <a:bodyPr wrap="square">
            <a:spAutoFit/>
          </a:bodyPr>
          <a:lstStyle/>
          <a:p>
            <a:pPr marL="1714500" lvl="3" indent="-342900">
              <a:lnSpc>
                <a:spcPct val="150000"/>
              </a:lnSpc>
              <a:buFont typeface="Wingdings" pitchFamily="2" charset="2"/>
              <a:buChar char="Ø"/>
            </a:pPr>
            <a:r>
              <a:rPr lang="en-US" altLang="zh-CN" sz="2200" dirty="0"/>
              <a:t>Unified</a:t>
            </a:r>
            <a:r>
              <a:rPr lang="zh-CN" altLang="en-US" sz="2200" dirty="0"/>
              <a:t> </a:t>
            </a:r>
            <a:r>
              <a:rPr lang="en-US" altLang="zh-CN" sz="2200" dirty="0"/>
              <a:t>invoking</a:t>
            </a:r>
            <a:r>
              <a:rPr lang="zh-CN" altLang="en-US" sz="2200" dirty="0"/>
              <a:t> </a:t>
            </a:r>
            <a:r>
              <a:rPr lang="en-US" altLang="zh-CN" sz="2200" dirty="0"/>
              <a:t>logic</a:t>
            </a:r>
          </a:p>
        </p:txBody>
      </p:sp>
      <p:pic>
        <p:nvPicPr>
          <p:cNvPr id="4" name="图片 3">
            <a:extLst>
              <a:ext uri="{FF2B5EF4-FFF2-40B4-BE49-F238E27FC236}">
                <a16:creationId xmlns:a16="http://schemas.microsoft.com/office/drawing/2014/main" id="{B712C117-7AAE-4D4E-DBF6-88224043F424}"/>
              </a:ext>
            </a:extLst>
          </p:cNvPr>
          <p:cNvPicPr>
            <a:picLocks noChangeAspect="1"/>
          </p:cNvPicPr>
          <p:nvPr/>
        </p:nvPicPr>
        <p:blipFill>
          <a:blip r:embed="rId4"/>
          <a:stretch>
            <a:fillRect/>
          </a:stretch>
        </p:blipFill>
        <p:spPr>
          <a:xfrm>
            <a:off x="6624518" y="2149252"/>
            <a:ext cx="3810379" cy="2885802"/>
          </a:xfrm>
          <a:prstGeom prst="rect">
            <a:avLst/>
          </a:prstGeom>
        </p:spPr>
      </p:pic>
    </p:spTree>
    <p:extLst>
      <p:ext uri="{BB962C8B-B14F-4D97-AF65-F5344CB8AC3E}">
        <p14:creationId xmlns:p14="http://schemas.microsoft.com/office/powerpoint/2010/main" val="56714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dirty="0">
                <a:latin typeface="Microsoft YaHei" panose="020B0503020204020204" pitchFamily="34" charset="-122"/>
                <a:ea typeface="Microsoft YaHei" panose="020B0503020204020204" pitchFamily="34" charset="-122"/>
              </a:rPr>
              <a:t>Data-Juicer</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Tools</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pic>
        <p:nvPicPr>
          <p:cNvPr id="1026" name="Picture 2" descr="Overview">
            <a:extLst>
              <a:ext uri="{FF2B5EF4-FFF2-40B4-BE49-F238E27FC236}">
                <a16:creationId xmlns:a16="http://schemas.microsoft.com/office/drawing/2014/main" id="{D51D2543-F79C-75AD-EF54-E3712EBD0A97}"/>
              </a:ext>
            </a:extLst>
          </p:cNvPr>
          <p:cNvPicPr>
            <a:picLocks noChangeAspect="1" noChangeArrowheads="1"/>
          </p:cNvPicPr>
          <p:nvPr/>
        </p:nvPicPr>
        <p:blipFill>
          <a:blip r:embed="rId3">
            <a:alphaModFix amt="36000"/>
            <a:extLst>
              <a:ext uri="{28A0092B-C50C-407E-A947-70E740481C1C}">
                <a14:useLocalDpi xmlns:a14="http://schemas.microsoft.com/office/drawing/2010/main" val="0"/>
              </a:ext>
            </a:extLst>
          </a:blip>
          <a:srcRect/>
          <a:stretch>
            <a:fillRect/>
          </a:stretch>
        </p:blipFill>
        <p:spPr bwMode="auto">
          <a:xfrm>
            <a:off x="1883317" y="1935763"/>
            <a:ext cx="8425365" cy="3733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view">
            <a:extLst>
              <a:ext uri="{FF2B5EF4-FFF2-40B4-BE49-F238E27FC236}">
                <a16:creationId xmlns:a16="http://schemas.microsoft.com/office/drawing/2014/main" id="{F72AFF8F-9418-6B00-2FFC-618B1A4A918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7437" t="64491" r="-1"/>
          <a:stretch/>
        </p:blipFill>
        <p:spPr bwMode="auto">
          <a:xfrm>
            <a:off x="6722532" y="4343400"/>
            <a:ext cx="3586149" cy="1325634"/>
          </a:xfrm>
          <a:custGeom>
            <a:avLst/>
            <a:gdLst>
              <a:gd name="connsiteX0" fmla="*/ 0 w 3586149"/>
              <a:gd name="connsiteY0" fmla="*/ 220943 h 1325634"/>
              <a:gd name="connsiteX1" fmla="*/ 220943 w 3586149"/>
              <a:gd name="connsiteY1" fmla="*/ 0 h 1325634"/>
              <a:gd name="connsiteX2" fmla="*/ 713544 w 3586149"/>
              <a:gd name="connsiteY2" fmla="*/ 0 h 1325634"/>
              <a:gd name="connsiteX3" fmla="*/ 1300473 w 3586149"/>
              <a:gd name="connsiteY3" fmla="*/ 0 h 1325634"/>
              <a:gd name="connsiteX4" fmla="*/ 1730189 w 3586149"/>
              <a:gd name="connsiteY4" fmla="*/ 0 h 1325634"/>
              <a:gd name="connsiteX5" fmla="*/ 2191348 w 3586149"/>
              <a:gd name="connsiteY5" fmla="*/ 0 h 1325634"/>
              <a:gd name="connsiteX6" fmla="*/ 2715392 w 3586149"/>
              <a:gd name="connsiteY6" fmla="*/ 0 h 1325634"/>
              <a:gd name="connsiteX7" fmla="*/ 3365206 w 3586149"/>
              <a:gd name="connsiteY7" fmla="*/ 0 h 1325634"/>
              <a:gd name="connsiteX8" fmla="*/ 3586149 w 3586149"/>
              <a:gd name="connsiteY8" fmla="*/ 220943 h 1325634"/>
              <a:gd name="connsiteX9" fmla="*/ 3586149 w 3586149"/>
              <a:gd name="connsiteY9" fmla="*/ 636305 h 1325634"/>
              <a:gd name="connsiteX10" fmla="*/ 3586149 w 3586149"/>
              <a:gd name="connsiteY10" fmla="*/ 1104691 h 1325634"/>
              <a:gd name="connsiteX11" fmla="*/ 3365206 w 3586149"/>
              <a:gd name="connsiteY11" fmla="*/ 1325634 h 1325634"/>
              <a:gd name="connsiteX12" fmla="*/ 2841162 w 3586149"/>
              <a:gd name="connsiteY12" fmla="*/ 1325634 h 1325634"/>
              <a:gd name="connsiteX13" fmla="*/ 2380004 w 3586149"/>
              <a:gd name="connsiteY13" fmla="*/ 1325634 h 1325634"/>
              <a:gd name="connsiteX14" fmla="*/ 1950288 w 3586149"/>
              <a:gd name="connsiteY14" fmla="*/ 1325634 h 1325634"/>
              <a:gd name="connsiteX15" fmla="*/ 1426244 w 3586149"/>
              <a:gd name="connsiteY15" fmla="*/ 1325634 h 1325634"/>
              <a:gd name="connsiteX16" fmla="*/ 839315 w 3586149"/>
              <a:gd name="connsiteY16" fmla="*/ 1325634 h 1325634"/>
              <a:gd name="connsiteX17" fmla="*/ 220943 w 3586149"/>
              <a:gd name="connsiteY17" fmla="*/ 1325634 h 1325634"/>
              <a:gd name="connsiteX18" fmla="*/ 0 w 3586149"/>
              <a:gd name="connsiteY18" fmla="*/ 1104691 h 1325634"/>
              <a:gd name="connsiteX19" fmla="*/ 0 w 3586149"/>
              <a:gd name="connsiteY19" fmla="*/ 671654 h 1325634"/>
              <a:gd name="connsiteX20" fmla="*/ 0 w 3586149"/>
              <a:gd name="connsiteY20" fmla="*/ 220943 h 132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86149" h="1325634" fill="none" extrusionOk="0">
                <a:moveTo>
                  <a:pt x="0" y="220943"/>
                </a:moveTo>
                <a:cubicBezTo>
                  <a:pt x="14363" y="91020"/>
                  <a:pt x="113719" y="1528"/>
                  <a:pt x="220943" y="0"/>
                </a:cubicBezTo>
                <a:cubicBezTo>
                  <a:pt x="383070" y="-8498"/>
                  <a:pt x="558618" y="38045"/>
                  <a:pt x="713544" y="0"/>
                </a:cubicBezTo>
                <a:cubicBezTo>
                  <a:pt x="868470" y="-38045"/>
                  <a:pt x="1088335" y="53935"/>
                  <a:pt x="1300473" y="0"/>
                </a:cubicBezTo>
                <a:cubicBezTo>
                  <a:pt x="1512611" y="-53935"/>
                  <a:pt x="1516593" y="42873"/>
                  <a:pt x="1730189" y="0"/>
                </a:cubicBezTo>
                <a:cubicBezTo>
                  <a:pt x="1943785" y="-42873"/>
                  <a:pt x="1995474" y="53164"/>
                  <a:pt x="2191348" y="0"/>
                </a:cubicBezTo>
                <a:cubicBezTo>
                  <a:pt x="2387222" y="-53164"/>
                  <a:pt x="2606381" y="33362"/>
                  <a:pt x="2715392" y="0"/>
                </a:cubicBezTo>
                <a:cubicBezTo>
                  <a:pt x="2824403" y="-33362"/>
                  <a:pt x="3165938" y="66114"/>
                  <a:pt x="3365206" y="0"/>
                </a:cubicBezTo>
                <a:cubicBezTo>
                  <a:pt x="3495311" y="-26907"/>
                  <a:pt x="3571101" y="97452"/>
                  <a:pt x="3586149" y="220943"/>
                </a:cubicBezTo>
                <a:cubicBezTo>
                  <a:pt x="3628180" y="421940"/>
                  <a:pt x="3574308" y="547823"/>
                  <a:pt x="3586149" y="636305"/>
                </a:cubicBezTo>
                <a:cubicBezTo>
                  <a:pt x="3597990" y="724787"/>
                  <a:pt x="3568939" y="918140"/>
                  <a:pt x="3586149" y="1104691"/>
                </a:cubicBezTo>
                <a:cubicBezTo>
                  <a:pt x="3572553" y="1260629"/>
                  <a:pt x="3489529" y="1331397"/>
                  <a:pt x="3365206" y="1325634"/>
                </a:cubicBezTo>
                <a:cubicBezTo>
                  <a:pt x="3108007" y="1388280"/>
                  <a:pt x="2979080" y="1296662"/>
                  <a:pt x="2841162" y="1325634"/>
                </a:cubicBezTo>
                <a:cubicBezTo>
                  <a:pt x="2703244" y="1354606"/>
                  <a:pt x="2523521" y="1310252"/>
                  <a:pt x="2380004" y="1325634"/>
                </a:cubicBezTo>
                <a:cubicBezTo>
                  <a:pt x="2236487" y="1341016"/>
                  <a:pt x="2080226" y="1300840"/>
                  <a:pt x="1950288" y="1325634"/>
                </a:cubicBezTo>
                <a:cubicBezTo>
                  <a:pt x="1820350" y="1350428"/>
                  <a:pt x="1677600" y="1288951"/>
                  <a:pt x="1426244" y="1325634"/>
                </a:cubicBezTo>
                <a:cubicBezTo>
                  <a:pt x="1174888" y="1362317"/>
                  <a:pt x="1002618" y="1319749"/>
                  <a:pt x="839315" y="1325634"/>
                </a:cubicBezTo>
                <a:cubicBezTo>
                  <a:pt x="676012" y="1331519"/>
                  <a:pt x="368433" y="1267419"/>
                  <a:pt x="220943" y="1325634"/>
                </a:cubicBezTo>
                <a:cubicBezTo>
                  <a:pt x="125376" y="1347450"/>
                  <a:pt x="12824" y="1206106"/>
                  <a:pt x="0" y="1104691"/>
                </a:cubicBezTo>
                <a:cubicBezTo>
                  <a:pt x="-38405" y="943171"/>
                  <a:pt x="340" y="817572"/>
                  <a:pt x="0" y="671654"/>
                </a:cubicBezTo>
                <a:cubicBezTo>
                  <a:pt x="-340" y="525736"/>
                  <a:pt x="35315" y="385829"/>
                  <a:pt x="0" y="220943"/>
                </a:cubicBezTo>
                <a:close/>
              </a:path>
              <a:path w="3586149" h="1325634" stroke="0" extrusionOk="0">
                <a:moveTo>
                  <a:pt x="0" y="220943"/>
                </a:moveTo>
                <a:cubicBezTo>
                  <a:pt x="26994" y="119112"/>
                  <a:pt x="96211" y="35238"/>
                  <a:pt x="220943" y="0"/>
                </a:cubicBezTo>
                <a:cubicBezTo>
                  <a:pt x="442221" y="-39095"/>
                  <a:pt x="520731" y="50319"/>
                  <a:pt x="744987" y="0"/>
                </a:cubicBezTo>
                <a:cubicBezTo>
                  <a:pt x="969243" y="-50319"/>
                  <a:pt x="1100559" y="31994"/>
                  <a:pt x="1300473" y="0"/>
                </a:cubicBezTo>
                <a:cubicBezTo>
                  <a:pt x="1500387" y="-31994"/>
                  <a:pt x="1639343" y="26438"/>
                  <a:pt x="1761632" y="0"/>
                </a:cubicBezTo>
                <a:cubicBezTo>
                  <a:pt x="1883921" y="-26438"/>
                  <a:pt x="2003928" y="49776"/>
                  <a:pt x="2191348" y="0"/>
                </a:cubicBezTo>
                <a:cubicBezTo>
                  <a:pt x="2378768" y="-49776"/>
                  <a:pt x="2519653" y="6608"/>
                  <a:pt x="2621064" y="0"/>
                </a:cubicBezTo>
                <a:cubicBezTo>
                  <a:pt x="2722475" y="-6608"/>
                  <a:pt x="3160508" y="72013"/>
                  <a:pt x="3365206" y="0"/>
                </a:cubicBezTo>
                <a:cubicBezTo>
                  <a:pt x="3478471" y="-16341"/>
                  <a:pt x="3583507" y="102535"/>
                  <a:pt x="3586149" y="220943"/>
                </a:cubicBezTo>
                <a:cubicBezTo>
                  <a:pt x="3590998" y="407679"/>
                  <a:pt x="3560486" y="466643"/>
                  <a:pt x="3586149" y="671654"/>
                </a:cubicBezTo>
                <a:cubicBezTo>
                  <a:pt x="3611812" y="876665"/>
                  <a:pt x="3575530" y="994243"/>
                  <a:pt x="3586149" y="1104691"/>
                </a:cubicBezTo>
                <a:cubicBezTo>
                  <a:pt x="3587618" y="1231628"/>
                  <a:pt x="3494388" y="1333422"/>
                  <a:pt x="3365206" y="1325634"/>
                </a:cubicBezTo>
                <a:cubicBezTo>
                  <a:pt x="3164744" y="1383091"/>
                  <a:pt x="2920874" y="1266059"/>
                  <a:pt x="2778277" y="1325634"/>
                </a:cubicBezTo>
                <a:cubicBezTo>
                  <a:pt x="2635680" y="1385209"/>
                  <a:pt x="2317590" y="1264130"/>
                  <a:pt x="2191348" y="1325634"/>
                </a:cubicBezTo>
                <a:cubicBezTo>
                  <a:pt x="2065106" y="1387138"/>
                  <a:pt x="1827299" y="1281632"/>
                  <a:pt x="1698747" y="1325634"/>
                </a:cubicBezTo>
                <a:cubicBezTo>
                  <a:pt x="1570195" y="1369636"/>
                  <a:pt x="1387867" y="1295208"/>
                  <a:pt x="1111818" y="1325634"/>
                </a:cubicBezTo>
                <a:cubicBezTo>
                  <a:pt x="835769" y="1356060"/>
                  <a:pt x="656392" y="1245856"/>
                  <a:pt x="220943" y="1325634"/>
                </a:cubicBezTo>
                <a:cubicBezTo>
                  <a:pt x="124906" y="1317100"/>
                  <a:pt x="-2707" y="1223041"/>
                  <a:pt x="0" y="1104691"/>
                </a:cubicBezTo>
                <a:cubicBezTo>
                  <a:pt x="-13856" y="1013533"/>
                  <a:pt x="29594" y="849133"/>
                  <a:pt x="0" y="653980"/>
                </a:cubicBezTo>
                <a:cubicBezTo>
                  <a:pt x="-29594" y="458827"/>
                  <a:pt x="37215" y="351716"/>
                  <a:pt x="0" y="220943"/>
                </a:cubicBezTo>
                <a:close/>
              </a:path>
            </a:pathLst>
          </a:custGeom>
          <a:solidFill>
            <a:srgbClr val="FF0000"/>
          </a:solidFill>
          <a:ln w="38100">
            <a:solidFill>
              <a:srgbClr val="FF0000"/>
            </a:solidFill>
          </a:ln>
        </p:spPr>
      </p:pic>
    </p:spTree>
    <p:extLst>
      <p:ext uri="{BB962C8B-B14F-4D97-AF65-F5344CB8AC3E}">
        <p14:creationId xmlns:p14="http://schemas.microsoft.com/office/powerpoint/2010/main" val="4283571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Tools:</a:t>
            </a:r>
            <a:r>
              <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rPr>
              <a:t> </a:t>
            </a:r>
            <a:r>
              <a:rPr kumimoji="1" lang="en-US" altLang="zh-CN" dirty="0">
                <a:latin typeface="Microsoft YaHei" panose="020B0503020204020204" pitchFamily="34" charset="-122"/>
                <a:ea typeface="Microsoft YaHei" panose="020B0503020204020204" pitchFamily="34" charset="-122"/>
                <a:cs typeface="Yuppy SC" panose="020F0603040207020204" pitchFamily="34" charset="-122"/>
              </a:rPr>
              <a:t>Tracer</a:t>
            </a:r>
            <a:endParaRPr kumimoji="1" lang="zh-CN" altLang="en-US" dirty="0">
              <a:latin typeface="Microsoft YaHei" panose="020B0503020204020204" pitchFamily="34" charset="-122"/>
              <a:ea typeface="Microsoft YaHei" panose="020B0503020204020204" pitchFamily="34" charset="-122"/>
              <a:cs typeface="Yuppy SC" panose="020F0603040207020204" pitchFamily="34" charset="-122"/>
            </a:endParaRPr>
          </a:p>
        </p:txBody>
      </p:sp>
      <p:sp>
        <p:nvSpPr>
          <p:cNvPr id="7" name="文本框 6"/>
          <p:cNvSpPr txBox="1"/>
          <p:nvPr/>
        </p:nvSpPr>
        <p:spPr>
          <a:xfrm>
            <a:off x="-299680" y="1469601"/>
            <a:ext cx="12248422" cy="1692771"/>
          </a:xfrm>
          <a:prstGeom prst="rect">
            <a:avLst/>
          </a:prstGeom>
          <a:noFill/>
        </p:spPr>
        <p:txBody>
          <a:bodyPr wrap="square">
            <a:spAutoFit/>
          </a:bodyPr>
          <a:lstStyle/>
          <a:p>
            <a:pPr marL="0" marR="0">
              <a:spcBef>
                <a:spcPts val="0"/>
              </a:spcBef>
              <a:spcAft>
                <a:spcPts val="0"/>
              </a:spcAft>
            </a:pPr>
            <a:endParaRPr lang="zh-CN" altLang="en-US" sz="2000" dirty="0">
              <a:effectLst/>
            </a:endParaRPr>
          </a:p>
          <a:p>
            <a:pPr marL="1714500" lvl="3" indent="-342900">
              <a:buFont typeface="Wingdings" pitchFamily="2" charset="2"/>
              <a:buChar char="Ø"/>
            </a:pPr>
            <a:r>
              <a:rPr lang="en-US" altLang="zh-CN" sz="2200" dirty="0">
                <a:effectLst/>
              </a:rPr>
              <a:t>Sample-level</a:t>
            </a:r>
            <a:r>
              <a:rPr lang="zh-CN" altLang="en-US" sz="2200" dirty="0">
                <a:effectLst/>
              </a:rPr>
              <a:t> </a:t>
            </a:r>
            <a:r>
              <a:rPr lang="en-US" altLang="zh-CN" sz="2200" dirty="0">
                <a:effectLst/>
              </a:rPr>
              <a:t>changes</a:t>
            </a:r>
            <a:r>
              <a:rPr lang="zh-CN" altLang="en-US" sz="2200" dirty="0">
                <a:effectLst/>
              </a:rPr>
              <a:t> </a:t>
            </a:r>
            <a:r>
              <a:rPr lang="en-US" altLang="zh-CN" sz="2200" dirty="0">
                <a:effectLst/>
              </a:rPr>
              <a:t>before/after</a:t>
            </a:r>
            <a:r>
              <a:rPr lang="zh-CN" altLang="en-US" sz="2200" dirty="0">
                <a:effectLst/>
              </a:rPr>
              <a:t> </a:t>
            </a:r>
            <a:r>
              <a:rPr lang="en-US" altLang="zh-CN" sz="2200" dirty="0">
                <a:effectLst/>
              </a:rPr>
              <a:t>each</a:t>
            </a:r>
            <a:r>
              <a:rPr lang="zh-CN" altLang="en-US" sz="2200" dirty="0">
                <a:effectLst/>
              </a:rPr>
              <a:t> </a:t>
            </a:r>
            <a:r>
              <a:rPr lang="en-US" altLang="zh-CN" sz="2200" dirty="0">
                <a:effectLst/>
              </a:rPr>
              <a:t>OP</a:t>
            </a:r>
          </a:p>
          <a:p>
            <a:pPr marL="1600200" lvl="3" indent="-228600">
              <a:buFont typeface="Arial" panose="020B0604020202020204" pitchFamily="34" charset="0"/>
              <a:buChar char="•"/>
            </a:pPr>
            <a:endParaRPr lang="zh-CN" altLang="en-US" sz="2000" dirty="0">
              <a:effectLst/>
            </a:endParaRPr>
          </a:p>
          <a:p>
            <a:pPr marL="1600200" lvl="3" indent="-228600">
              <a:buFont typeface="Arial" panose="020B0604020202020204" pitchFamily="34" charset="0"/>
              <a:buChar char="•"/>
            </a:pPr>
            <a:endParaRPr lang="en-US" altLang="zh-CN" sz="2000" dirty="0"/>
          </a:p>
          <a:p>
            <a:pPr marL="1600200" lvl="3" indent="-228600">
              <a:buFont typeface="Arial" panose="020B0604020202020204" pitchFamily="34" charset="0"/>
              <a:buChar char="•"/>
            </a:pPr>
            <a:endParaRPr lang="en-US" altLang="zh-CN" sz="2000" dirty="0"/>
          </a:p>
        </p:txBody>
      </p:sp>
      <p:grpSp>
        <p:nvGrpSpPr>
          <p:cNvPr id="15" name="组合 14">
            <a:extLst>
              <a:ext uri="{FF2B5EF4-FFF2-40B4-BE49-F238E27FC236}">
                <a16:creationId xmlns:a16="http://schemas.microsoft.com/office/drawing/2014/main" id="{4329E1B2-9A8C-B8B6-7BF0-50A57A4E8C3F}"/>
              </a:ext>
            </a:extLst>
          </p:cNvPr>
          <p:cNvGrpSpPr/>
          <p:nvPr/>
        </p:nvGrpSpPr>
        <p:grpSpPr>
          <a:xfrm>
            <a:off x="2195468" y="2496059"/>
            <a:ext cx="3028801" cy="2721357"/>
            <a:chOff x="1914391" y="2285209"/>
            <a:chExt cx="3284220" cy="3007995"/>
          </a:xfrm>
        </p:grpSpPr>
        <p:grpSp>
          <p:nvGrpSpPr>
            <p:cNvPr id="12" name="组合 11"/>
            <p:cNvGrpSpPr/>
            <p:nvPr userDrawn="1"/>
          </p:nvGrpSpPr>
          <p:grpSpPr>
            <a:xfrm>
              <a:off x="1914391" y="2285209"/>
              <a:ext cx="3284220" cy="3007995"/>
              <a:chOff x="1602" y="5357"/>
              <a:chExt cx="5172" cy="4737"/>
            </a:xfrm>
          </p:grpSpPr>
          <p:pic>
            <p:nvPicPr>
              <p:cNvPr id="5" name="图片 4" descr="upload_post_object_v2_667601368"/>
              <p:cNvPicPr>
                <a:picLocks noChangeAspect="1"/>
              </p:cNvPicPr>
              <p:nvPr/>
            </p:nvPicPr>
            <p:blipFill>
              <a:blip r:embed="rId3"/>
              <a:srcRect r="6651" b="8010"/>
              <a:stretch>
                <a:fillRect/>
              </a:stretch>
            </p:blipFill>
            <p:spPr>
              <a:xfrm>
                <a:off x="1602" y="5891"/>
                <a:ext cx="5166" cy="4203"/>
              </a:xfrm>
              <a:prstGeom prst="rect">
                <a:avLst/>
              </a:prstGeom>
              <a:ln>
                <a:solidFill>
                  <a:srgbClr val="000000"/>
                </a:solidFill>
              </a:ln>
            </p:spPr>
          </p:pic>
          <p:sp>
            <p:nvSpPr>
              <p:cNvPr id="8" name="文本框 7"/>
              <p:cNvSpPr txBox="1"/>
              <p:nvPr userDrawn="1"/>
            </p:nvSpPr>
            <p:spPr>
              <a:xfrm>
                <a:off x="1602" y="5357"/>
                <a:ext cx="5172" cy="534"/>
              </a:xfrm>
              <a:prstGeom prst="rect">
                <a:avLst/>
              </a:prstGeom>
              <a:ln>
                <a:solidFill>
                  <a:srgbClr val="000000"/>
                </a:solidFill>
              </a:ln>
            </p:spPr>
            <p:txBody>
              <a:bodyPr wrap="square" rtlCol="0">
                <a:noAutofit/>
              </a:bodyPr>
              <a:lstStyle/>
              <a:p>
                <a:r>
                  <a:rPr lang="en-US" altLang="zh-CN" sz="1600" b="1" dirty="0"/>
                  <a:t>Filter</a:t>
                </a:r>
                <a:r>
                  <a:rPr lang="en-US" altLang="zh-CN" sz="1600" dirty="0"/>
                  <a:t>: filtered-out</a:t>
                </a:r>
                <a:r>
                  <a:rPr lang="zh-CN" altLang="en-US" sz="1600" dirty="0"/>
                  <a:t> </a:t>
                </a:r>
                <a:r>
                  <a:rPr lang="en-US" altLang="zh-CN" sz="1600" dirty="0"/>
                  <a:t>samples</a:t>
                </a:r>
                <a:endParaRPr lang="zh-CN" altLang="en-US" sz="1600" dirty="0"/>
              </a:p>
            </p:txBody>
          </p:sp>
        </p:grpSp>
        <p:sp>
          <p:nvSpPr>
            <p:cNvPr id="3" name="矩形 2">
              <a:extLst>
                <a:ext uri="{FF2B5EF4-FFF2-40B4-BE49-F238E27FC236}">
                  <a16:creationId xmlns:a16="http://schemas.microsoft.com/office/drawing/2014/main" id="{1F1F2C52-23DF-3A29-DE70-F6984B4DA73A}"/>
                </a:ext>
              </a:extLst>
            </p:cNvPr>
            <p:cNvSpPr/>
            <p:nvPr/>
          </p:nvSpPr>
          <p:spPr>
            <a:xfrm>
              <a:off x="2184400" y="4250267"/>
              <a:ext cx="2345267" cy="821266"/>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grpSp>
      <p:grpSp>
        <p:nvGrpSpPr>
          <p:cNvPr id="17" name="组合 16">
            <a:extLst>
              <a:ext uri="{FF2B5EF4-FFF2-40B4-BE49-F238E27FC236}">
                <a16:creationId xmlns:a16="http://schemas.microsoft.com/office/drawing/2014/main" id="{FFA42BB0-0E7C-4E4F-2BAB-078B97F120E0}"/>
              </a:ext>
            </a:extLst>
          </p:cNvPr>
          <p:cNvGrpSpPr/>
          <p:nvPr/>
        </p:nvGrpSpPr>
        <p:grpSpPr>
          <a:xfrm>
            <a:off x="7136455" y="452697"/>
            <a:ext cx="4217345" cy="6210036"/>
            <a:chOff x="6873150" y="267642"/>
            <a:chExt cx="4088954" cy="6558030"/>
          </a:xfrm>
        </p:grpSpPr>
        <p:grpSp>
          <p:nvGrpSpPr>
            <p:cNvPr id="13" name="组合 12"/>
            <p:cNvGrpSpPr/>
            <p:nvPr userDrawn="1"/>
          </p:nvGrpSpPr>
          <p:grpSpPr>
            <a:xfrm>
              <a:off x="6873150" y="267642"/>
              <a:ext cx="4088954" cy="6558030"/>
              <a:chOff x="12435" y="268"/>
              <a:chExt cx="6439" cy="10328"/>
            </a:xfrm>
          </p:grpSpPr>
          <p:pic>
            <p:nvPicPr>
              <p:cNvPr id="9" name="图片 8" descr="upload_post_object_v2_032080592"/>
              <p:cNvPicPr>
                <a:picLocks noChangeAspect="1"/>
              </p:cNvPicPr>
              <p:nvPr/>
            </p:nvPicPr>
            <p:blipFill>
              <a:blip r:embed="rId4"/>
              <a:stretch>
                <a:fillRect/>
              </a:stretch>
            </p:blipFill>
            <p:spPr>
              <a:xfrm>
                <a:off x="12435" y="850"/>
                <a:ext cx="6439" cy="9746"/>
              </a:xfrm>
              <a:prstGeom prst="rect">
                <a:avLst/>
              </a:prstGeom>
              <a:ln>
                <a:solidFill>
                  <a:srgbClr val="000000"/>
                </a:solidFill>
              </a:ln>
            </p:spPr>
          </p:pic>
          <p:sp>
            <p:nvSpPr>
              <p:cNvPr id="10" name="文本框 9"/>
              <p:cNvSpPr txBox="1"/>
              <p:nvPr userDrawn="1"/>
            </p:nvSpPr>
            <p:spPr>
              <a:xfrm>
                <a:off x="12435" y="268"/>
                <a:ext cx="6439" cy="582"/>
              </a:xfrm>
              <a:prstGeom prst="rect">
                <a:avLst/>
              </a:prstGeom>
              <a:ln>
                <a:solidFill>
                  <a:srgbClr val="000000"/>
                </a:solidFill>
              </a:ln>
            </p:spPr>
            <p:txBody>
              <a:bodyPr wrap="square" rtlCol="0">
                <a:noAutofit/>
              </a:bodyPr>
              <a:lstStyle/>
              <a:p>
                <a:r>
                  <a:rPr lang="en-US" altLang="zh-CN" sz="1600" b="1" dirty="0" err="1"/>
                  <a:t>Deduplicator</a:t>
                </a:r>
                <a:r>
                  <a:rPr lang="en-US" altLang="zh-CN" sz="1600" dirty="0"/>
                  <a:t>: (near-)duplicate</a:t>
                </a:r>
                <a:r>
                  <a:rPr lang="zh-CN" altLang="en-US" sz="1600" dirty="0"/>
                  <a:t> </a:t>
                </a:r>
                <a:r>
                  <a:rPr lang="en-US" altLang="zh-CN" sz="1600" dirty="0"/>
                  <a:t>sample</a:t>
                </a:r>
                <a:r>
                  <a:rPr lang="zh-CN" altLang="en-US" sz="1600" dirty="0"/>
                  <a:t> </a:t>
                </a:r>
                <a:r>
                  <a:rPr lang="en-US" altLang="zh-CN" sz="1600" dirty="0"/>
                  <a:t>pairs</a:t>
                </a:r>
                <a:endParaRPr lang="zh-CN" altLang="en-US" sz="1600" dirty="0"/>
              </a:p>
            </p:txBody>
          </p:sp>
        </p:grpSp>
        <p:sp>
          <p:nvSpPr>
            <p:cNvPr id="11" name="矩形 10">
              <a:extLst>
                <a:ext uri="{FF2B5EF4-FFF2-40B4-BE49-F238E27FC236}">
                  <a16:creationId xmlns:a16="http://schemas.microsoft.com/office/drawing/2014/main" id="{2E80AEA3-4397-ABAF-BB1A-0988F48D7A50}"/>
                </a:ext>
              </a:extLst>
            </p:cNvPr>
            <p:cNvSpPr/>
            <p:nvPr/>
          </p:nvSpPr>
          <p:spPr>
            <a:xfrm>
              <a:off x="7366001" y="3227593"/>
              <a:ext cx="2235200" cy="336874"/>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78003479-7C29-E0BD-99A8-41D4F11172D5}"/>
                </a:ext>
              </a:extLst>
            </p:cNvPr>
            <p:cNvSpPr/>
            <p:nvPr/>
          </p:nvSpPr>
          <p:spPr>
            <a:xfrm>
              <a:off x="7366001" y="6156001"/>
              <a:ext cx="2235200" cy="336874"/>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grpSp>
      <p:grpSp>
        <p:nvGrpSpPr>
          <p:cNvPr id="19" name="组合 18">
            <a:extLst>
              <a:ext uri="{FF2B5EF4-FFF2-40B4-BE49-F238E27FC236}">
                <a16:creationId xmlns:a16="http://schemas.microsoft.com/office/drawing/2014/main" id="{52FD4AA4-A33C-4B70-778A-4B6017D0DEEF}"/>
              </a:ext>
            </a:extLst>
          </p:cNvPr>
          <p:cNvGrpSpPr/>
          <p:nvPr/>
        </p:nvGrpSpPr>
        <p:grpSpPr>
          <a:xfrm>
            <a:off x="1201095" y="5403309"/>
            <a:ext cx="5017548" cy="1259424"/>
            <a:chOff x="1201095" y="5403309"/>
            <a:chExt cx="5017548" cy="1259424"/>
          </a:xfrm>
        </p:grpSpPr>
        <p:grpSp>
          <p:nvGrpSpPr>
            <p:cNvPr id="16" name="组合 15">
              <a:extLst>
                <a:ext uri="{FF2B5EF4-FFF2-40B4-BE49-F238E27FC236}">
                  <a16:creationId xmlns:a16="http://schemas.microsoft.com/office/drawing/2014/main" id="{8AD658BC-CE73-398E-7F2F-C7FDCBA07358}"/>
                </a:ext>
              </a:extLst>
            </p:cNvPr>
            <p:cNvGrpSpPr/>
            <p:nvPr/>
          </p:nvGrpSpPr>
          <p:grpSpPr>
            <a:xfrm>
              <a:off x="1201095" y="5403309"/>
              <a:ext cx="5017548" cy="1259424"/>
              <a:chOff x="1041405" y="5444005"/>
              <a:chExt cx="5113863" cy="1196899"/>
            </a:xfrm>
          </p:grpSpPr>
          <p:sp>
            <p:nvSpPr>
              <p:cNvPr id="6" name="文本框 5"/>
              <p:cNvSpPr txBox="1"/>
              <p:nvPr userDrawn="1"/>
            </p:nvSpPr>
            <p:spPr>
              <a:xfrm>
                <a:off x="1041405" y="5444005"/>
                <a:ext cx="5113863" cy="339090"/>
              </a:xfrm>
              <a:prstGeom prst="rect">
                <a:avLst/>
              </a:prstGeom>
              <a:ln>
                <a:solidFill>
                  <a:srgbClr val="000000"/>
                </a:solidFill>
              </a:ln>
            </p:spPr>
            <p:txBody>
              <a:bodyPr wrap="square" rtlCol="0">
                <a:noAutofit/>
              </a:bodyPr>
              <a:lstStyle/>
              <a:p>
                <a:r>
                  <a:rPr lang="en-US" altLang="zh-CN" sz="1600" b="1" dirty="0"/>
                  <a:t>Mapper</a:t>
                </a:r>
                <a:r>
                  <a:rPr lang="en-US" altLang="zh-CN" sz="1600" dirty="0"/>
                  <a:t>: modified</a:t>
                </a:r>
                <a:r>
                  <a:rPr lang="zh-CN" altLang="en-US" sz="1600" dirty="0"/>
                  <a:t> </a:t>
                </a:r>
                <a:r>
                  <a:rPr lang="en-US" altLang="zh-CN" sz="1600" dirty="0"/>
                  <a:t>samples</a:t>
                </a:r>
                <a:endParaRPr lang="en-US" altLang="zh-CN" sz="1600" dirty="0">
                  <a:solidFill>
                    <a:srgbClr val="C00000"/>
                  </a:solidFill>
                </a:endParaRPr>
              </a:p>
            </p:txBody>
          </p:sp>
          <p:pic>
            <p:nvPicPr>
              <p:cNvPr id="4" name="图片 3">
                <a:extLst>
                  <a:ext uri="{FF2B5EF4-FFF2-40B4-BE49-F238E27FC236}">
                    <a16:creationId xmlns:a16="http://schemas.microsoft.com/office/drawing/2014/main" id="{FC38A8C1-43FF-033C-0E50-4EFC67EE70A2}"/>
                  </a:ext>
                </a:extLst>
              </p:cNvPr>
              <p:cNvPicPr>
                <a:picLocks noChangeAspect="1"/>
              </p:cNvPicPr>
              <p:nvPr/>
            </p:nvPicPr>
            <p:blipFill>
              <a:blip r:embed="rId5"/>
              <a:stretch>
                <a:fillRect/>
              </a:stretch>
            </p:blipFill>
            <p:spPr>
              <a:xfrm>
                <a:off x="1041405" y="5783095"/>
                <a:ext cx="5113863" cy="857809"/>
              </a:xfrm>
              <a:prstGeom prst="rect">
                <a:avLst/>
              </a:prstGeom>
              <a:ln>
                <a:solidFill>
                  <a:schemeClr val="tx1"/>
                </a:solidFill>
              </a:ln>
            </p:spPr>
          </p:pic>
        </p:grpSp>
        <p:sp>
          <p:nvSpPr>
            <p:cNvPr id="18" name="矩形 17">
              <a:extLst>
                <a:ext uri="{FF2B5EF4-FFF2-40B4-BE49-F238E27FC236}">
                  <a16:creationId xmlns:a16="http://schemas.microsoft.com/office/drawing/2014/main" id="{B8A50843-1CF0-7008-CADD-92F7259B80C5}"/>
                </a:ext>
              </a:extLst>
            </p:cNvPr>
            <p:cNvSpPr/>
            <p:nvPr/>
          </p:nvSpPr>
          <p:spPr>
            <a:xfrm>
              <a:off x="4943192" y="5955724"/>
              <a:ext cx="1154157" cy="246546"/>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55455</TotalTime>
  <Words>2737</Words>
  <Application>Microsoft Macintosh PowerPoint</Application>
  <PresentationFormat>宽屏</PresentationFormat>
  <Paragraphs>401</Paragraphs>
  <Slides>25</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-apple-system</vt:lpstr>
      <vt:lpstr>等线</vt:lpstr>
      <vt:lpstr>等线</vt:lpstr>
      <vt:lpstr>等线 Light</vt:lpstr>
      <vt:lpstr>SimHei</vt:lpstr>
      <vt:lpstr>Microsoft YaHei</vt:lpstr>
      <vt:lpstr>Arial</vt:lpstr>
      <vt:lpstr>Wingdings</vt:lpstr>
      <vt:lpstr>Office 主题​​</vt:lpstr>
      <vt:lpstr>Data-Juicer: A One-Stop Data Processing System for Large Language Models</vt:lpstr>
      <vt:lpstr>From Data to LLMs</vt:lpstr>
      <vt:lpstr>From Data to LLMs</vt:lpstr>
      <vt:lpstr>From Data to LLMs</vt:lpstr>
      <vt:lpstr>Data-Juicer: Overview</vt:lpstr>
      <vt:lpstr>Data-Juicer: Standard OPs</vt:lpstr>
      <vt:lpstr>Data-Juicer: Standard OPs</vt:lpstr>
      <vt:lpstr>Data-Juicer: Tools</vt:lpstr>
      <vt:lpstr>Tools: Tracer</vt:lpstr>
      <vt:lpstr>Tools: Analyzer</vt:lpstr>
      <vt:lpstr>Data-Juicer: Config</vt:lpstr>
      <vt:lpstr>PowerPoint 演示文稿</vt:lpstr>
      <vt:lpstr>Data-Juicer: Data Recipes</vt:lpstr>
      <vt:lpstr>Built-in Data Recipes</vt:lpstr>
      <vt:lpstr>Recipe Usefulness</vt:lpstr>
      <vt:lpstr>Data-Juicer: Feedback Loop</vt:lpstr>
      <vt:lpstr>Data-Juicer: Feedback Loop</vt:lpstr>
      <vt:lpstr>Data-Juicer: System Optimization</vt:lpstr>
      <vt:lpstr>System Optimization</vt:lpstr>
      <vt:lpstr>System Optimization: OP Fusion</vt:lpstr>
      <vt:lpstr>System Optimization: OP Fusion</vt:lpstr>
      <vt:lpstr>System Optimization: Parallelization</vt:lpstr>
      <vt:lpstr>System Optimization: Parallelization</vt:lpstr>
      <vt:lpstr>Data-Juicer: Beyond the Paper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LLM Infra: 数据预处理</dc:title>
  <dc:creator>kuang weirui</dc:creator>
  <cp:lastModifiedBy>Microsoft Office User</cp:lastModifiedBy>
  <cp:revision>1023</cp:revision>
  <dcterms:created xsi:type="dcterms:W3CDTF">2023-06-27T16:48:45Z</dcterms:created>
  <dcterms:modified xsi:type="dcterms:W3CDTF">2024-06-04T09:44:33Z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perty1">
    <vt:lpwstr>BBAAD9C20180234D78A0072836F0BAC0E2B9B2081293AB00A8D98335B1C12BA56B4CB238816D0B0422992F08C846F5EB89F9218A31D0CB511BBFC2FA726E2DD324FDC2ADD820B64764B024376A5245C3DBF5E0B5712F6F24D808719137B9BC88D9D6299ACE3</vt:lpwstr>
  </property>
  <property fmtid="{D5CDD505-2E9C-101B-9397-08002B2CF9AE}" pid="3" name="ICV">
    <vt:lpwstr/>
  </property>
  <property fmtid="{D5CDD505-2E9C-101B-9397-08002B2CF9AE}" pid="4" name="KSOProductBuildVer">
    <vt:lpwstr>2052-0.0.0.0</vt:lpwstr>
  </property>
</Properties>
</file>